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3" r:id="rId2"/>
    <p:sldId id="282" r:id="rId3"/>
    <p:sldId id="257" r:id="rId4"/>
    <p:sldId id="259" r:id="rId5"/>
    <p:sldId id="258" r:id="rId6"/>
    <p:sldId id="260" r:id="rId7"/>
    <p:sldId id="261" r:id="rId8"/>
    <p:sldId id="262" r:id="rId9"/>
    <p:sldId id="264" r:id="rId10"/>
    <p:sldId id="266" r:id="rId11"/>
    <p:sldId id="268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D4DF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96EEC-B006-41E8-9EBB-7FD457E3CFB1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3E8A6-E1E0-4DDB-8249-192F151F2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57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F3EF3-EEE7-4EDC-AFF0-9AF589B4E77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22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01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95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6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50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52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6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44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89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97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62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8B87B-166B-4F6B-A2D3-9A56D0E5FCEF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70CDC-36C1-4EDA-B6AB-122863741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43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59F3402-F33E-4862-847C-13A1F54B2A9A}"/>
              </a:ext>
            </a:extLst>
          </p:cNvPr>
          <p:cNvSpPr/>
          <p:nvPr/>
        </p:nvSpPr>
        <p:spPr>
          <a:xfrm>
            <a:off x="0" y="1"/>
            <a:ext cx="12192000" cy="6891230"/>
          </a:xfrm>
          <a:prstGeom prst="rect">
            <a:avLst/>
          </a:prstGeom>
          <a:gradFill flip="none" rotWithShape="1">
            <a:gsLst>
              <a:gs pos="0">
                <a:srgbClr val="286B7F"/>
              </a:gs>
              <a:gs pos="10000">
                <a:srgbClr val="205666"/>
              </a:gs>
              <a:gs pos="25000">
                <a:srgbClr val="18404C"/>
              </a:gs>
              <a:gs pos="65000">
                <a:srgbClr val="08161A"/>
              </a:gs>
            </a:gsLst>
            <a:lin ang="3600000" scaled="0"/>
            <a:tileRect/>
          </a:gradFill>
          <a:ln cap="flat">
            <a:noFill/>
            <a:prstDash val="solid"/>
            <a:miter lim="0"/>
          </a:ln>
        </p:spPr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opis" panose="02000504000000020004" pitchFamily="2" charset="-52"/>
              <a:cs typeface="Arial" panose="020B0604020202020204" pitchFamily="34" charset="0"/>
            </a:endParaRPr>
          </a:p>
        </p:txBody>
      </p:sp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E7CA5A03-88A4-57C6-CBF9-47074CBC27F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Слайд think-cell" r:id="rId5" imgW="425" imgH="426" progId="TCLayout.ActiveDocument.1">
                  <p:embed/>
                </p:oleObj>
              </mc:Choice>
              <mc:Fallback>
                <p:oleObj name="Слайд think-cell" r:id="rId5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952362E-6589-BB47-A04B-D5E8FB89641C}"/>
              </a:ext>
            </a:extLst>
          </p:cNvPr>
          <p:cNvSpPr txBox="1"/>
          <p:nvPr/>
        </p:nvSpPr>
        <p:spPr>
          <a:xfrm>
            <a:off x="283921" y="999804"/>
            <a:ext cx="100761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OMODA | JAECOO</a:t>
            </a:r>
            <a:endParaRPr lang="x-none" sz="36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E05262-C503-0A41-8088-DCCAAEA8AC4F}"/>
              </a:ext>
            </a:extLst>
          </p:cNvPr>
          <p:cNvSpPr txBox="1"/>
          <p:nvPr/>
        </p:nvSpPr>
        <p:spPr>
          <a:xfrm>
            <a:off x="324265" y="1975126"/>
            <a:ext cx="56016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Заявка кандидата</a:t>
            </a:r>
          </a:p>
          <a:p>
            <a:endParaRPr lang="en-US" sz="32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SALES</a:t>
            </a:r>
            <a:endParaRPr lang="ru-RU" sz="32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63DCA0D5-59C7-4E98-B986-C265556F8E54}"/>
              </a:ext>
            </a:extLst>
          </p:cNvPr>
          <p:cNvSpPr/>
          <p:nvPr/>
        </p:nvSpPr>
        <p:spPr>
          <a:xfrm>
            <a:off x="7600426" y="2650596"/>
            <a:ext cx="4591574" cy="4240635"/>
          </a:xfrm>
          <a:custGeom>
            <a:avLst/>
            <a:gdLst/>
            <a:ahLst/>
            <a:cxnLst/>
            <a:rect l="l" t="t" r="r" b="b"/>
            <a:pathLst>
              <a:path w="5669280" h="5396230">
                <a:moveTo>
                  <a:pt x="2259139" y="4103332"/>
                </a:moveTo>
                <a:lnTo>
                  <a:pt x="1825561" y="3669741"/>
                </a:lnTo>
                <a:lnTo>
                  <a:pt x="1791347" y="3669677"/>
                </a:lnTo>
                <a:lnTo>
                  <a:pt x="1373365" y="3668776"/>
                </a:lnTo>
                <a:lnTo>
                  <a:pt x="0" y="5042141"/>
                </a:lnTo>
                <a:lnTo>
                  <a:pt x="1701" y="5396090"/>
                </a:lnTo>
                <a:lnTo>
                  <a:pt x="480834" y="5396090"/>
                </a:lnTo>
                <a:lnTo>
                  <a:pt x="429653" y="5344922"/>
                </a:lnTo>
                <a:lnTo>
                  <a:pt x="431431" y="5029593"/>
                </a:lnTo>
                <a:lnTo>
                  <a:pt x="1359598" y="4101427"/>
                </a:lnTo>
                <a:lnTo>
                  <a:pt x="2259139" y="4103332"/>
                </a:lnTo>
                <a:close/>
              </a:path>
              <a:path w="5669280" h="5396230">
                <a:moveTo>
                  <a:pt x="2681706" y="4525886"/>
                </a:moveTo>
                <a:lnTo>
                  <a:pt x="2385301" y="4229493"/>
                </a:lnTo>
                <a:lnTo>
                  <a:pt x="1805978" y="4228236"/>
                </a:lnTo>
                <a:lnTo>
                  <a:pt x="2251811" y="4674070"/>
                </a:lnTo>
                <a:lnTo>
                  <a:pt x="2250021" y="4989411"/>
                </a:lnTo>
                <a:lnTo>
                  <a:pt x="1843341" y="5396090"/>
                </a:lnTo>
                <a:lnTo>
                  <a:pt x="2262225" y="5396090"/>
                </a:lnTo>
                <a:lnTo>
                  <a:pt x="2681452" y="4976863"/>
                </a:lnTo>
                <a:lnTo>
                  <a:pt x="2681706" y="4525886"/>
                </a:lnTo>
                <a:close/>
              </a:path>
              <a:path w="5669280" h="5396230">
                <a:moveTo>
                  <a:pt x="4579163" y="3071799"/>
                </a:moveTo>
                <a:lnTo>
                  <a:pt x="4295076" y="3071736"/>
                </a:lnTo>
                <a:lnTo>
                  <a:pt x="4128541" y="3071698"/>
                </a:lnTo>
                <a:lnTo>
                  <a:pt x="3979151" y="3071672"/>
                </a:lnTo>
                <a:lnTo>
                  <a:pt x="3979253" y="2750667"/>
                </a:lnTo>
                <a:lnTo>
                  <a:pt x="3979303" y="2566886"/>
                </a:lnTo>
                <a:lnTo>
                  <a:pt x="3659949" y="2566162"/>
                </a:lnTo>
                <a:lnTo>
                  <a:pt x="3659949" y="3540290"/>
                </a:lnTo>
                <a:lnTo>
                  <a:pt x="3174517" y="4025722"/>
                </a:lnTo>
                <a:lnTo>
                  <a:pt x="2976105" y="3827310"/>
                </a:lnTo>
                <a:lnTo>
                  <a:pt x="2973959" y="3383623"/>
                </a:lnTo>
                <a:lnTo>
                  <a:pt x="3658298" y="3385172"/>
                </a:lnTo>
                <a:lnTo>
                  <a:pt x="3659949" y="3540290"/>
                </a:lnTo>
                <a:lnTo>
                  <a:pt x="3659949" y="2566162"/>
                </a:lnTo>
                <a:lnTo>
                  <a:pt x="3656685" y="2566149"/>
                </a:lnTo>
                <a:lnTo>
                  <a:pt x="3658882" y="3071025"/>
                </a:lnTo>
                <a:lnTo>
                  <a:pt x="3287331" y="3070237"/>
                </a:lnTo>
                <a:lnTo>
                  <a:pt x="2656649" y="3068917"/>
                </a:lnTo>
                <a:lnTo>
                  <a:pt x="2531719" y="2943987"/>
                </a:lnTo>
                <a:lnTo>
                  <a:pt x="2885478" y="2590241"/>
                </a:lnTo>
                <a:lnTo>
                  <a:pt x="2988132" y="2590482"/>
                </a:lnTo>
                <a:lnTo>
                  <a:pt x="3115513" y="2717850"/>
                </a:lnTo>
                <a:lnTo>
                  <a:pt x="3259239" y="2510434"/>
                </a:lnTo>
                <a:lnTo>
                  <a:pt x="3112262" y="2363457"/>
                </a:lnTo>
                <a:lnTo>
                  <a:pt x="2997136" y="2248331"/>
                </a:lnTo>
                <a:lnTo>
                  <a:pt x="2809024" y="2247823"/>
                </a:lnTo>
                <a:lnTo>
                  <a:pt x="2207679" y="2849168"/>
                </a:lnTo>
                <a:lnTo>
                  <a:pt x="2207971" y="2899003"/>
                </a:lnTo>
                <a:lnTo>
                  <a:pt x="2209012" y="2986303"/>
                </a:lnTo>
                <a:lnTo>
                  <a:pt x="2209317" y="3036138"/>
                </a:lnTo>
                <a:lnTo>
                  <a:pt x="2503271" y="3330092"/>
                </a:lnTo>
                <a:lnTo>
                  <a:pt x="2653500" y="3331730"/>
                </a:lnTo>
                <a:lnTo>
                  <a:pt x="2654960" y="4013720"/>
                </a:lnTo>
                <a:lnTo>
                  <a:pt x="3053029" y="4411777"/>
                </a:lnTo>
                <a:lnTo>
                  <a:pt x="3102876" y="4411688"/>
                </a:lnTo>
                <a:lnTo>
                  <a:pt x="3190227" y="4410989"/>
                </a:lnTo>
                <a:lnTo>
                  <a:pt x="3240074" y="4410900"/>
                </a:lnTo>
                <a:lnTo>
                  <a:pt x="3980421" y="3670554"/>
                </a:lnTo>
                <a:lnTo>
                  <a:pt x="3981081" y="3385731"/>
                </a:lnTo>
                <a:lnTo>
                  <a:pt x="4264596" y="3386378"/>
                </a:lnTo>
                <a:lnTo>
                  <a:pt x="4579163" y="3071799"/>
                </a:lnTo>
                <a:close/>
              </a:path>
              <a:path w="5669280" h="5396230">
                <a:moveTo>
                  <a:pt x="5668823" y="1824342"/>
                </a:moveTo>
                <a:lnTo>
                  <a:pt x="5478259" y="1633791"/>
                </a:lnTo>
                <a:lnTo>
                  <a:pt x="4409846" y="2702204"/>
                </a:lnTo>
                <a:lnTo>
                  <a:pt x="4926952" y="2743619"/>
                </a:lnTo>
                <a:lnTo>
                  <a:pt x="5668823" y="2001748"/>
                </a:lnTo>
                <a:lnTo>
                  <a:pt x="5668823" y="1824342"/>
                </a:lnTo>
                <a:close/>
              </a:path>
              <a:path w="5669280" h="5396230">
                <a:moveTo>
                  <a:pt x="5668823" y="1682915"/>
                </a:moveTo>
                <a:lnTo>
                  <a:pt x="5668810" y="629132"/>
                </a:lnTo>
                <a:lnTo>
                  <a:pt x="5039690" y="0"/>
                </a:lnTo>
                <a:lnTo>
                  <a:pt x="4512805" y="526897"/>
                </a:lnTo>
                <a:lnTo>
                  <a:pt x="5668823" y="168291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93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graphicFrame>
        <p:nvGraphicFramePr>
          <p:cNvPr id="3" name="Group 1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605239"/>
              </p:ext>
            </p:extLst>
          </p:nvPr>
        </p:nvGraphicFramePr>
        <p:xfrm>
          <a:off x="342900" y="699542"/>
          <a:ext cx="11504886" cy="3483835"/>
        </p:xfrm>
        <a:graphic>
          <a:graphicData uri="http://schemas.openxmlformats.org/drawingml/2006/table">
            <a:tbl>
              <a:tblPr/>
              <a:tblGrid>
                <a:gridCol w="6526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8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12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Schedule/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Сроки и этапы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0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Stage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Этапы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Start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Начало этапа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Finish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Завершение этапа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Project development 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Проект онлайн-дилера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Web construction / </a:t>
                      </a:r>
                      <a:r>
                        <a:rPr kumimoji="0" lang="ru-RU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Работы по сайту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Staff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Подбор персонала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Contractor agreements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Соглашения с подрядчиками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Training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Обучение по онлайн-продажам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Audit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Готовность к аудиту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Date of launching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Срок готовности к запуску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Start of operation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Начало операционной деятельности центра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ММ / ГГГГ</a:t>
                      </a:r>
                    </a:p>
                  </a:txBody>
                  <a:tcPr marL="90467" marR="90467" marT="33925" marB="339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СРОКИ ВВОДА ОБЪЕКТА В ЭКСПЛУАТАЦИЮ</a:t>
            </a:r>
          </a:p>
        </p:txBody>
      </p:sp>
    </p:spTree>
    <p:extLst>
      <p:ext uri="{BB962C8B-B14F-4D97-AF65-F5344CB8AC3E}">
        <p14:creationId xmlns:p14="http://schemas.microsoft.com/office/powerpoint/2010/main" val="3307564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24" name="Заголовок 3"/>
          <p:cNvSpPr txBox="1">
            <a:spLocks/>
          </p:cNvSpPr>
          <p:nvPr/>
        </p:nvSpPr>
        <p:spPr>
          <a:xfrm>
            <a:off x="179512" y="122487"/>
            <a:ext cx="844621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КАРТА ДОСТАВКИ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A156657-F31E-4DAB-8AFA-4FD1C5D137D2}"/>
              </a:ext>
            </a:extLst>
          </p:cNvPr>
          <p:cNvSpPr/>
          <p:nvPr/>
        </p:nvSpPr>
        <p:spPr>
          <a:xfrm>
            <a:off x="344326" y="966232"/>
            <a:ext cx="10794720" cy="747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Tx/>
              <a:buChar char="-"/>
            </a:pPr>
            <a:r>
              <a:rPr lang="ru-RU" sz="1100" dirty="0">
                <a:latin typeface="TENET Sans" panose="020B0504020202020204" pitchFamily="34" charset="-52"/>
                <a:cs typeface="Times New Roman"/>
              </a:rPr>
              <a:t>Указать на карте точки адрес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доставки</a:t>
            </a:r>
            <a:r>
              <a:rPr lang="ru-RU" sz="1100" dirty="0">
                <a:latin typeface="TENET Sans" panose="020B0504020202020204" pitchFamily="34" charset="-52"/>
                <a:cs typeface="Times New Roman"/>
              </a:rPr>
              <a:t> автомобилей, точку выдачи автомобиля клиенту.</a:t>
            </a:r>
            <a:endParaRPr lang="en-US" sz="1100" dirty="0">
              <a:latin typeface="TENET Sans" panose="020B0504020202020204" pitchFamily="34" charset="-52"/>
              <a:cs typeface="Times New Roman"/>
            </a:endParaRPr>
          </a:p>
          <a:p>
            <a:pPr marL="342900" indent="-342900">
              <a:lnSpc>
                <a:spcPct val="200000"/>
              </a:lnSpc>
              <a:buFontTx/>
              <a:buChar char="-"/>
            </a:pPr>
            <a:endParaRPr lang="en-US" sz="1100" dirty="0">
              <a:latin typeface="TENET Sans" panose="020B0504020202020204" pitchFamily="34" charset="-52"/>
              <a:cs typeface="Times New Roman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107A7069-16D2-48D1-9DD2-36CBBB96C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26" y="1485970"/>
            <a:ext cx="7927259" cy="4796589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B1BF810-0C08-48FE-99BB-9F64703AA386}"/>
              </a:ext>
            </a:extLst>
          </p:cNvPr>
          <p:cNvSpPr/>
          <p:nvPr/>
        </p:nvSpPr>
        <p:spPr>
          <a:xfrm>
            <a:off x="8438449" y="1485970"/>
            <a:ext cx="3409226" cy="2071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Адрес доставки автомобилей: </a:t>
            </a:r>
          </a:p>
          <a:p>
            <a:pPr>
              <a:lnSpc>
                <a:spcPct val="200000"/>
              </a:lnSpc>
            </a:pPr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город, улица, дом</a:t>
            </a:r>
          </a:p>
          <a:p>
            <a:pPr>
              <a:lnSpc>
                <a:spcPct val="200000"/>
              </a:lnSpc>
            </a:pPr>
            <a:endParaRPr lang="ru-RU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Адрес выдачи автомобиля клиенту: </a:t>
            </a:r>
          </a:p>
          <a:p>
            <a:pPr>
              <a:lnSpc>
                <a:spcPct val="200000"/>
              </a:lnSpc>
            </a:pPr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город, улица, дом</a:t>
            </a:r>
          </a:p>
          <a:p>
            <a:pPr marL="342900" indent="-342900">
              <a:lnSpc>
                <a:spcPct val="200000"/>
              </a:lnSpc>
              <a:buFontTx/>
              <a:buChar char="-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72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309359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кабинета отдела продаж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09360" y="3840190"/>
            <a:ext cx="3600000" cy="21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Дополнительное фото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280160" y="3840190"/>
            <a:ext cx="3600000" cy="21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Дополнительное фото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80160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кабинета руководителя</a:t>
            </a: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179512" y="122487"/>
            <a:ext cx="844621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ОФИС ОНЛАЙН-ПРОДАЖ: СУЩЕСТВУЮЩИЙ ВИД (ФОТО)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570078"/>
            <a:ext cx="8446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Кабинет руководителя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Кабинет отдела продаж</a:t>
            </a:r>
          </a:p>
        </p:txBody>
      </p:sp>
    </p:spTree>
    <p:extLst>
      <p:ext uri="{BB962C8B-B14F-4D97-AF65-F5344CB8AC3E}">
        <p14:creationId xmlns:p14="http://schemas.microsoft.com/office/powerpoint/2010/main" val="4256379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179512" y="122487"/>
            <a:ext cx="844621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СЕРВИСНЫЙ ЦЕНТР: СУЩЕСТВУЮЩИЙ ВИД (ФОТО)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309359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сервиса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09360" y="3840190"/>
            <a:ext cx="3600000" cy="21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участка по фасаду справа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280160" y="3840190"/>
            <a:ext cx="3600000" cy="21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odern H Medium" panose="020B0603000000020004" pitchFamily="34" charset="-128"/>
                <a:cs typeface="Arial" panose="020B0604020202020204" pitchFamily="34" charset="0"/>
              </a:rPr>
              <a:t>Фото участка по фасаду слева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280160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odern H Medium" panose="020B0603000000020004" pitchFamily="34" charset="-128"/>
                <a:cs typeface="Arial" panose="020B0604020202020204" pitchFamily="34" charset="0"/>
              </a:rPr>
              <a:t>Фото сервиса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562195"/>
            <a:ext cx="84462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Мойка автомобилей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Зона подготовки автомобилей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Зона установки дополнительного оборудования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Склад</a:t>
            </a:r>
          </a:p>
        </p:txBody>
      </p:sp>
    </p:spTree>
    <p:extLst>
      <p:ext uri="{BB962C8B-B14F-4D97-AF65-F5344CB8AC3E}">
        <p14:creationId xmlns:p14="http://schemas.microsoft.com/office/powerpoint/2010/main" val="1768302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179512" y="122487"/>
            <a:ext cx="844621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ЗОНА ВЫДАЧИ: СУЩЕСТВУЮЩИЙ ВИД (ФОТО)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309359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зоны выдачи новых а/м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09360" y="3840190"/>
            <a:ext cx="3600000" cy="21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Дополнительное фото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280160" y="145936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Фото зоны выдачи новых а/м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D32927E0-5286-4740-AC27-B4593E0FB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0160" y="3840344"/>
            <a:ext cx="3600000" cy="2159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Дополнительное фото</a:t>
            </a:r>
          </a:p>
        </p:txBody>
      </p:sp>
    </p:spTree>
    <p:extLst>
      <p:ext uri="{BB962C8B-B14F-4D97-AF65-F5344CB8AC3E}">
        <p14:creationId xmlns:p14="http://schemas.microsoft.com/office/powerpoint/2010/main" val="190812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graphicFrame>
        <p:nvGraphicFramePr>
          <p:cNvPr id="5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422094"/>
              </p:ext>
            </p:extLst>
          </p:nvPr>
        </p:nvGraphicFramePr>
        <p:xfrm>
          <a:off x="335280" y="1275606"/>
          <a:ext cx="11521440" cy="999601"/>
        </p:xfrm>
        <a:graphic>
          <a:graphicData uri="http://schemas.openxmlformats.org/drawingml/2006/table">
            <a:tbl>
              <a:tblPr/>
              <a:tblGrid>
                <a:gridCol w="2849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2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9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Company</a:t>
                      </a:r>
                      <a:r>
                        <a:rPr kumimoji="0" lang="ru-RU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 </a:t>
                      </a: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/</a:t>
                      </a:r>
                      <a:r>
                        <a:rPr kumimoji="0" lang="ru-RU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 </a:t>
                      </a:r>
                      <a:r>
                        <a:rPr kumimoji="0" lang="ru-RU" sz="10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Компания</a:t>
                      </a: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9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City</a:t>
                      </a:r>
                      <a:r>
                        <a:rPr kumimoji="0" lang="ru-RU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 / </a:t>
                      </a:r>
                      <a:r>
                        <a:rPr kumimoji="0" lang="ru-RU" sz="10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Город</a:t>
                      </a: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Date</a:t>
                      </a:r>
                      <a:r>
                        <a:rPr kumimoji="0" lang="ru-RU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 / </a:t>
                      </a:r>
                      <a:r>
                        <a:rPr kumimoji="0" lang="ru-RU" sz="10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  <a:sym typeface="Calibri"/>
                        </a:rPr>
                        <a:t>Дата</a:t>
                      </a: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4666" marR="74666" marT="27994" marB="279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1E5FF63-38E1-471C-8A91-5C72D026FAF3}"/>
              </a:ext>
            </a:extLst>
          </p:cNvPr>
          <p:cNvSpPr/>
          <p:nvPr/>
        </p:nvSpPr>
        <p:spPr>
          <a:xfrm>
            <a:off x="335280" y="2499742"/>
            <a:ext cx="11521440" cy="86177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000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Настоящим подтверждаю полноту и достоверность информации, содержащейся в настоящей заявке, и даю согласие на проведение ООО «ДЖЕЙЛЭНД РУС» (далее – «Оператор») (Адрес местонахождения юридического лица: 125171, г. Москва, </a:t>
            </a:r>
            <a:r>
              <a:rPr lang="ru-RU" sz="1000" dirty="0" err="1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</a:t>
            </a:r>
            <a:r>
              <a:rPr lang="ru-RU" sz="1000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тер. г. муниципальный округ </a:t>
            </a:r>
            <a:r>
              <a:rPr lang="ru-RU" sz="1000" dirty="0" err="1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Войковский</a:t>
            </a:r>
            <a:r>
              <a:rPr lang="ru-RU" sz="1000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ш. Ленинградское, д. 16А, стр. 2; Фактический (почтовый) адрес: 125171, г. Москва, Ленинградское шоссе, д. 16А, стр. 2, этаж 5; ИНН/КПП 7720939990/774301001), проверки и анализа указанной информации, а также на обработку Оператором моих персональных данных (фамилия, имя, отчество; контактные (коммуникационные) данные), обрабатываемых с целью рассмотрения заявки. В случае предоставления в анкете сведений о третьих лицах, гарантирую наличие правовых оснований для их предоставления и уведомление этих третьих лиц о последующей обработке Оператором.</a:t>
            </a:r>
            <a:endParaRPr lang="ru-RU" sz="1000" b="0" i="0" dirty="0">
              <a:solidFill>
                <a:srgbClr val="1A1A1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6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graphicFrame>
        <p:nvGraphicFramePr>
          <p:cNvPr id="3" name="Group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32186"/>
              </p:ext>
            </p:extLst>
          </p:nvPr>
        </p:nvGraphicFramePr>
        <p:xfrm>
          <a:off x="327659" y="998902"/>
          <a:ext cx="11536681" cy="1635692"/>
        </p:xfrm>
        <a:graphic>
          <a:graphicData uri="http://schemas.openxmlformats.org/drawingml/2006/table">
            <a:tbl>
              <a:tblPr/>
              <a:tblGrid>
                <a:gridCol w="2882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1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462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Contact information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 Контактная информация</a:t>
                      </a: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Legal Entity Name</a:t>
                      </a:r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Наименование</a:t>
                      </a: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Address</a:t>
                      </a:r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Адрес</a:t>
                      </a: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ИНН:</a:t>
                      </a: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6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Contacts</a:t>
                      </a: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 Контакты</a:t>
                      </a: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Phone number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Телефон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Address for correspondence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Почтовый адрес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E-mail: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Website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веб-сайт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83251" marR="83251" marT="31220" marB="312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788901"/>
              </p:ext>
            </p:extLst>
          </p:nvPr>
        </p:nvGraphicFramePr>
        <p:xfrm>
          <a:off x="327660" y="3104581"/>
          <a:ext cx="11536681" cy="3121332"/>
        </p:xfrm>
        <a:graphic>
          <a:graphicData uri="http://schemas.openxmlformats.org/drawingml/2006/table">
            <a:tbl>
              <a:tblPr/>
              <a:tblGrid>
                <a:gridCol w="288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4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6889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Project Management</a:t>
                      </a:r>
                      <a:r>
                        <a:rPr kumimoji="0" lang="ru-RU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/ Менеджеры проекта</a:t>
                      </a: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8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Position</a:t>
                      </a:r>
                      <a:r>
                        <a:rPr kumimoji="0" lang="ru-RU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 / Должность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CEO</a:t>
                      </a:r>
                      <a:r>
                        <a:rPr kumimoji="0" 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/ Гендиректор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Project Manager</a:t>
                      </a:r>
                      <a:r>
                        <a:rPr kumimoji="0" 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/ Менеджер проекта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5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Name</a:t>
                      </a:r>
                      <a:r>
                        <a:rPr kumimoji="0" lang="ru-RU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ru-RU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/ ФИО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7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Contacts</a:t>
                      </a:r>
                      <a:r>
                        <a:rPr kumimoji="0" lang="ru-RU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 / Контакты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Phone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Cell Phone: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E-mail:</a:t>
                      </a: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Phone: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Cell Phone: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E-mail:</a:t>
                      </a: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Education</a:t>
                      </a:r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Образование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dern H Medium" pitchFamily="34" charset="-128"/>
                        </a:rPr>
                        <a:t>Фото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dern H Medium" pitchFamily="34" charset="-128"/>
                          <a:cs typeface="+mn-cs"/>
                        </a:rPr>
                        <a:t>Фото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8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Experience</a:t>
                      </a:r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Опыт</a:t>
                      </a: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dern H Medium" pitchFamily="34" charset="-128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3065" marR="73065" marT="27398" marB="2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dern H Medium" pitchFamily="34" charset="-128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ОБЩАЯ ИНФОРМАЦИЯ О 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367705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graphicFrame>
        <p:nvGraphicFramePr>
          <p:cNvPr id="3" name="Group 2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611806"/>
              </p:ext>
            </p:extLst>
          </p:nvPr>
        </p:nvGraphicFramePr>
        <p:xfrm>
          <a:off x="342899" y="843560"/>
          <a:ext cx="11513821" cy="5201254"/>
        </p:xfrm>
        <a:graphic>
          <a:graphicData uri="http://schemas.openxmlformats.org/drawingml/2006/table">
            <a:tbl>
              <a:tblPr/>
              <a:tblGrid>
                <a:gridCol w="3290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9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9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4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366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Shareholders 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Учредители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Name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Имя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E-mail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Контактный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e-mail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Cell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phone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Контактный мобильный телефон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Stake Capital amount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Сумма уставного капитала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Share % 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Доля УК, %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Company profile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Сфера деятельности 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48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Photo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Фото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фото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фото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фото</a:t>
                      </a:r>
                    </a:p>
                  </a:txBody>
                  <a:tcPr marL="55301" marR="55301" marT="20733" marB="20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ИНФОРМАЦИЯ ОБ УЧРЕДИТЕЛЯХ</a:t>
            </a:r>
          </a:p>
        </p:txBody>
      </p:sp>
    </p:spTree>
    <p:extLst>
      <p:ext uri="{BB962C8B-B14F-4D97-AF65-F5344CB8AC3E}">
        <p14:creationId xmlns:p14="http://schemas.microsoft.com/office/powerpoint/2010/main" val="207133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pic>
        <p:nvPicPr>
          <p:cNvPr id="3" name="Picture 2" descr="http://www.bankreferatov.ru/Images/48/C325729F00717F7B43257B0B0009CE48/%D0%A3%D1%87%D0%B5%D1%82%20%D1%82%D1%80%D1%83%D0%B4%D0%B0%20%D0%B8%20%D0%B7%D0%B0%D1%80%D0%B0%D0%B1%D0%BE%D1%82%D0%BD%D0%BE%D0%B9%20%D0%BF%D0%BB%D0%B0%D1%82%D1%8B%20%D0%BD%D0%B0%20%D0%9E%D0%9E%D0%9E%20%D0%90%D0%B2%D1%82%D0%BE%D0%BC%D0%BE%D0%B1%D0%B8%D0%BB%D0%B8%20%D0%91%D0%B0%D0%B2%D0%B0%D1%80%D0%B8%D0%B8.doc/img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44" y="946249"/>
            <a:ext cx="9413855" cy="410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ОРГАНИЗАЦИОННАЯ СТРУКТУРА</a:t>
            </a: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342900" y="5609389"/>
            <a:ext cx="11521440" cy="47998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Если компания, подающая заявку на получение статуса официального дилера, является частью группы компаний или холдинга, необходимо предоставить организационную структуру локации, как она будет выглядеть с учетом </a:t>
            </a:r>
            <a:r>
              <a:rPr lang="en-US" sz="1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OMODA | JAECOO</a:t>
            </a:r>
            <a:r>
              <a:rPr lang="ru-RU" sz="1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, на текущем слайде.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03446" y="2622844"/>
            <a:ext cx="4992537" cy="707886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kern="0" spc="1360" dirty="0">
                <a:solidFill>
                  <a:srgbClr val="0070C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ПРИМЕР</a:t>
            </a:r>
          </a:p>
        </p:txBody>
      </p:sp>
    </p:spTree>
    <p:extLst>
      <p:ext uri="{BB962C8B-B14F-4D97-AF65-F5344CB8AC3E}">
        <p14:creationId xmlns:p14="http://schemas.microsoft.com/office/powerpoint/2010/main" val="348427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pic>
        <p:nvPicPr>
          <p:cNvPr id="3" name="Picture 2" descr="http://corporate.amiro.ru/_mod_files/ce_images/vi-sshem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51" y="1131589"/>
            <a:ext cx="9269308" cy="417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ОРГАНИЗАЦИОННАЯ СТРУКТУРА ХОЛДИНГА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03446" y="2622844"/>
            <a:ext cx="4992537" cy="707886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kern="0" spc="1360" dirty="0">
                <a:solidFill>
                  <a:srgbClr val="0070C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ПРИМЕР</a:t>
            </a:r>
          </a:p>
        </p:txBody>
      </p:sp>
    </p:spTree>
    <p:extLst>
      <p:ext uri="{BB962C8B-B14F-4D97-AF65-F5344CB8AC3E}">
        <p14:creationId xmlns:p14="http://schemas.microsoft.com/office/powerpoint/2010/main" val="108334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graphicFrame>
        <p:nvGraphicFramePr>
          <p:cNvPr id="3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018653"/>
              </p:ext>
            </p:extLst>
          </p:nvPr>
        </p:nvGraphicFramePr>
        <p:xfrm>
          <a:off x="350520" y="627534"/>
          <a:ext cx="11513818" cy="6123265"/>
        </p:xfrm>
        <a:graphic>
          <a:graphicData uri="http://schemas.openxmlformats.org/drawingml/2006/table">
            <a:tbl>
              <a:tblPr/>
              <a:tblGrid>
                <a:gridCol w="251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2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1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Brands in portfolio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Бренды в портфолио кандидата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 Name 1</a:t>
                      </a: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 Name 2</a:t>
                      </a: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 Name 3</a:t>
                      </a: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 Name 4</a:t>
                      </a: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Brand Name 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21675" marB="2167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Start of Business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Начало    деятельности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ДД/ММ/ГГГГ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ДД/ММ/ГГГГ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ДД/ММ/ГГГГ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ДД/ММ/ГГГГ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ДД/ММ/ГГГГ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Showroom and W.S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Size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Площадь Шоу-</a:t>
                      </a: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рума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 сервиса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___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</a:t>
                      </a:r>
                      <a:r>
                        <a:rPr kumimoji="0" lang="ru-RU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Type of Dealership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Тип дилерского центра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Mono/</a:t>
                      </a:r>
                      <a:r>
                        <a:rPr kumimoji="0" lang="en-US" altLang="ko-KR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Multy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Отдельностоящий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Мультибренд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Mono/</a:t>
                      </a:r>
                      <a:r>
                        <a:rPr kumimoji="0" lang="en-US" altLang="ko-KR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Multy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Отдельностоящий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Мультибренд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Mono/</a:t>
                      </a:r>
                      <a:r>
                        <a:rPr kumimoji="0" lang="en-US" altLang="ko-KR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Multy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Отдельностоящий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Мультибренд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Mono/</a:t>
                      </a:r>
                      <a:r>
                        <a:rPr kumimoji="0" lang="en-US" altLang="ko-KR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Multy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Отдельностоящий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Мультибренд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Mono/</a:t>
                      </a:r>
                      <a:r>
                        <a:rPr kumimoji="0" lang="en-US" altLang="ko-KR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Multy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Отдельностоящий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Мультибренд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Property status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Статус собственности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Собственность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Аренда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Sales 202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4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4, шт.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Sales 202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5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шт.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Sales 202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6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шт. (указать период)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Revenue</a:t>
                      </a:r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/ Выручка, руб. 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odern H Medium" pitchFamily="34" charset="-128"/>
                          <a:cs typeface="Arial" panose="020B0604020202020204" pitchFamily="34" charset="0"/>
                        </a:rPr>
                        <a:t>Profit before tax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odern H Medium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odern H Medium" pitchFamily="34" charset="-128"/>
                          <a:cs typeface="Arial" panose="020B0604020202020204" pitchFamily="34" charset="0"/>
                        </a:rPr>
                        <a:t>/ Прибыль до уплаты налогов, руб.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Employees q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ty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Кол-во сотрудников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Employees  turnover ratio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 </a:t>
                      </a:r>
                      <a:r>
                        <a:rPr kumimoji="0" lang="ru-RU" altLang="ko-K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коэф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-т текучести кадров 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(%)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Investment obligations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Наличие инвестиционных обязательств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да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нет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да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нет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да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нет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да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нет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да 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нет</a:t>
                      </a: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8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Photo</a:t>
                      </a:r>
                      <a:r>
                        <a:rPr kumimoji="0" lang="ru-RU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 Фото</a:t>
                      </a: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57812" marR="5781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ДАННЫЕ ПО СУЩЕСТВУЮЩЕМУ БИЗНЕСУ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97712" y="3005526"/>
            <a:ext cx="5846472" cy="369332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Данный блок обязателен к заполнению в полном объеме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79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179512" y="122487"/>
            <a:ext cx="7722428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БИЗНЕС-ПЛАН. ПРОДАЖА НОВЫХ АВТОМОБИЛЕЙ</a:t>
            </a:r>
          </a:p>
        </p:txBody>
      </p:sp>
      <p:graphicFrame>
        <p:nvGraphicFramePr>
          <p:cNvPr id="7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413686"/>
              </p:ext>
            </p:extLst>
          </p:nvPr>
        </p:nvGraphicFramePr>
        <p:xfrm>
          <a:off x="327665" y="3274810"/>
          <a:ext cx="11529054" cy="1312895"/>
        </p:xfrm>
        <a:graphic>
          <a:graphicData uri="http://schemas.openxmlformats.org/drawingml/2006/table">
            <a:tbl>
              <a:tblPr/>
              <a:tblGrid>
                <a:gridCol w="3157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52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1335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Прогноз продаж новых автомобилей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OMODA | JAECOO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с момента подписания ДС на ближайшие 6 мес.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Period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Период, </a:t>
                      </a:r>
                      <a:r>
                        <a:rPr kumimoji="0" lang="ru-RU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с момента подписания ДС</a:t>
                      </a: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1-й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3-й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4-й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5-й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6-й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Total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шт.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85990"/>
              </p:ext>
            </p:extLst>
          </p:nvPr>
        </p:nvGraphicFramePr>
        <p:xfrm>
          <a:off x="327665" y="1204541"/>
          <a:ext cx="11529056" cy="1005070"/>
        </p:xfrm>
        <a:graphic>
          <a:graphicData uri="http://schemas.openxmlformats.org/drawingml/2006/table">
            <a:tbl>
              <a:tblPr/>
              <a:tblGrid>
                <a:gridCol w="416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0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0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0748">
                  <a:extLst>
                    <a:ext uri="{9D8B030D-6E8A-4147-A177-3AD203B41FA5}">
                      <a16:colId xmlns:a16="http://schemas.microsoft.com/office/drawing/2014/main" val="1515839580"/>
                    </a:ext>
                  </a:extLst>
                </a:gridCol>
              </a:tblGrid>
              <a:tr h="25831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Прогноз продаж новых автомобилей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OMODA | JAECOO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Period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Период 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2026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2027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2028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2029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Total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шт.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318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42978BA-F507-41F8-A7C9-6A73E195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189" y="287337"/>
            <a:ext cx="2898181" cy="160366"/>
          </a:xfrm>
          <a:prstGeom prst="rect">
            <a:avLst/>
          </a:prstGeom>
        </p:spPr>
      </p:pic>
      <p:sp>
        <p:nvSpPr>
          <p:cNvPr id="8" name="Заголовок 3"/>
          <p:cNvSpPr txBox="1">
            <a:spLocks/>
          </p:cNvSpPr>
          <p:nvPr/>
        </p:nvSpPr>
        <p:spPr>
          <a:xfrm>
            <a:off x="179512" y="122487"/>
            <a:ext cx="6203032" cy="49006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БИЗНЕС-ПЛАН. МАРКЕТИНГОВЫЙ БЮДЖЕТ</a:t>
            </a:r>
          </a:p>
        </p:txBody>
      </p:sp>
      <p:graphicFrame>
        <p:nvGraphicFramePr>
          <p:cNvPr id="9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573918"/>
              </p:ext>
            </p:extLst>
          </p:nvPr>
        </p:nvGraphicFramePr>
        <p:xfrm>
          <a:off x="335277" y="3789519"/>
          <a:ext cx="11387091" cy="1390576"/>
        </p:xfrm>
        <a:graphic>
          <a:graphicData uri="http://schemas.openxmlformats.org/drawingml/2006/table">
            <a:tbl>
              <a:tblPr/>
              <a:tblGrid>
                <a:gridCol w="3057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5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4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9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49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149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8838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Прогноз маркетинговых инвестиций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OMODA | JAECOO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с момента подписания ДС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49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Period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Период, </a:t>
                      </a:r>
                      <a:r>
                        <a:rPr kumimoji="0" lang="ru-RU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с момента подписания ДС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1-й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3-й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4-й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5-й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6-й месяц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2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Total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195673"/>
              </p:ext>
            </p:extLst>
          </p:nvPr>
        </p:nvGraphicFramePr>
        <p:xfrm>
          <a:off x="335278" y="1066506"/>
          <a:ext cx="11387091" cy="1390576"/>
        </p:xfrm>
        <a:graphic>
          <a:graphicData uri="http://schemas.openxmlformats.org/drawingml/2006/table">
            <a:tbl>
              <a:tblPr/>
              <a:tblGrid>
                <a:gridCol w="3619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0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3713">
                  <a:extLst>
                    <a:ext uri="{9D8B030D-6E8A-4147-A177-3AD203B41FA5}">
                      <a16:colId xmlns:a16="http://schemas.microsoft.com/office/drawing/2014/main" val="235635584"/>
                    </a:ext>
                  </a:extLst>
                </a:gridCol>
              </a:tblGrid>
              <a:tr h="628838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Прогноз маркетинговых инвестиций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OMODA | JAECOO</a:t>
                      </a: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49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Period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/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Период 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2027</a:t>
                      </a: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2028</a:t>
                      </a: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2029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2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Total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282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3662</TotalTime>
  <Words>954</Words>
  <Application>Microsoft Office PowerPoint</Application>
  <PresentationFormat>Широкоэкранный</PresentationFormat>
  <Paragraphs>199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Microsoft YaHei</vt:lpstr>
      <vt:lpstr>Arial</vt:lpstr>
      <vt:lpstr>Calibri</vt:lpstr>
      <vt:lpstr>Calibri Light</vt:lpstr>
      <vt:lpstr>Dopis</vt:lpstr>
      <vt:lpstr>TENET Sans</vt:lpstr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CHERY AUTOMOBILE RUS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Nalyotov Roman</dc:creator>
  <cp:lastModifiedBy>Zviryako Vladimir</cp:lastModifiedBy>
  <cp:revision>94</cp:revision>
  <dcterms:created xsi:type="dcterms:W3CDTF">2025-10-22T12:53:23Z</dcterms:created>
  <dcterms:modified xsi:type="dcterms:W3CDTF">2026-05-14T10:14:45Z</dcterms:modified>
</cp:coreProperties>
</file>