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2" r:id="rId3"/>
    <p:sldId id="257" r:id="rId4"/>
    <p:sldId id="259" r:id="rId5"/>
    <p:sldId id="258" r:id="rId6"/>
    <p:sldId id="260" r:id="rId7"/>
    <p:sldId id="261" r:id="rId8"/>
    <p:sldId id="262" r:id="rId9"/>
    <p:sldId id="284" r:id="rId10"/>
    <p:sldId id="264" r:id="rId11"/>
    <p:sldId id="285" r:id="rId12"/>
    <p:sldId id="265" r:id="rId13"/>
    <p:sldId id="266" r:id="rId14"/>
    <p:sldId id="290" r:id="rId15"/>
    <p:sldId id="289" r:id="rId16"/>
    <p:sldId id="267" r:id="rId17"/>
    <p:sldId id="268" r:id="rId18"/>
    <p:sldId id="286" r:id="rId19"/>
    <p:sldId id="270" r:id="rId20"/>
    <p:sldId id="271" r:id="rId21"/>
    <p:sldId id="272" r:id="rId22"/>
    <p:sldId id="288" r:id="rId23"/>
    <p:sldId id="274" r:id="rId24"/>
    <p:sldId id="275" r:id="rId25"/>
    <p:sldId id="276" r:id="rId26"/>
    <p:sldId id="281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96EEC-B006-41E8-9EBB-7FD457E3CFB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3E8A6-E1E0-4DDB-8249-192F151F2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5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F3EF3-EEE7-4EDC-AFF0-9AF589B4E77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2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9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6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0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2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6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9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7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2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B87B-166B-4F6B-A2D3-9A56D0E5FC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0CDC-36C1-4EDA-B6AB-122863741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9F3402-F33E-4862-847C-13A1F54B2A9A}"/>
              </a:ext>
            </a:extLst>
          </p:cNvPr>
          <p:cNvSpPr/>
          <p:nvPr/>
        </p:nvSpPr>
        <p:spPr>
          <a:xfrm>
            <a:off x="0" y="1"/>
            <a:ext cx="12192000" cy="6891230"/>
          </a:xfrm>
          <a:prstGeom prst="rect">
            <a:avLst/>
          </a:prstGeom>
          <a:gradFill flip="none" rotWithShape="1">
            <a:gsLst>
              <a:gs pos="0">
                <a:srgbClr val="286B7F"/>
              </a:gs>
              <a:gs pos="10000">
                <a:srgbClr val="205666"/>
              </a:gs>
              <a:gs pos="25000">
                <a:srgbClr val="18404C"/>
              </a:gs>
              <a:gs pos="65000">
                <a:srgbClr val="08161A"/>
              </a:gs>
            </a:gsLst>
            <a:lin ang="3600000" scaled="0"/>
            <a:tileRect/>
          </a:gradFill>
          <a:ln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pis" panose="02000504000000020004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xmlns="" id="{E7CA5A03-88A4-57C6-CBF9-47074CBC27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Слайд think-cell" r:id="rId5" imgW="425" imgH="426" progId="TCLayout.ActiveDocument.1">
                  <p:embed/>
                </p:oleObj>
              </mc:Choice>
              <mc:Fallback>
                <p:oleObj name="Слайд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52362E-6589-BB47-A04B-D5E8FB89641C}"/>
              </a:ext>
            </a:extLst>
          </p:cNvPr>
          <p:cNvSpPr txBox="1"/>
          <p:nvPr/>
        </p:nvSpPr>
        <p:spPr>
          <a:xfrm>
            <a:off x="283921" y="999804"/>
            <a:ext cx="10076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OMODA | JAECOO</a:t>
            </a:r>
            <a:endParaRPr lang="x-none"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E05262-C503-0A41-8088-DCCAAEA8AC4F}"/>
              </a:ext>
            </a:extLst>
          </p:cNvPr>
          <p:cNvSpPr txBox="1"/>
          <p:nvPr/>
        </p:nvSpPr>
        <p:spPr>
          <a:xfrm>
            <a:off x="324265" y="1975126"/>
            <a:ext cx="560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кандидата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63DCA0D5-59C7-4E98-B986-C265556F8E54}"/>
              </a:ext>
            </a:extLst>
          </p:cNvPr>
          <p:cNvSpPr/>
          <p:nvPr/>
        </p:nvSpPr>
        <p:spPr>
          <a:xfrm>
            <a:off x="7600426" y="2650596"/>
            <a:ext cx="4591574" cy="4240635"/>
          </a:xfrm>
          <a:custGeom>
            <a:avLst/>
            <a:gdLst/>
            <a:ahLst/>
            <a:cxnLst/>
            <a:rect l="l" t="t" r="r" b="b"/>
            <a:pathLst>
              <a:path w="5669280" h="5396230">
                <a:moveTo>
                  <a:pt x="2259139" y="4103332"/>
                </a:moveTo>
                <a:lnTo>
                  <a:pt x="1825561" y="3669741"/>
                </a:lnTo>
                <a:lnTo>
                  <a:pt x="1791347" y="3669677"/>
                </a:lnTo>
                <a:lnTo>
                  <a:pt x="1373365" y="3668776"/>
                </a:lnTo>
                <a:lnTo>
                  <a:pt x="0" y="5042141"/>
                </a:lnTo>
                <a:lnTo>
                  <a:pt x="1701" y="5396090"/>
                </a:lnTo>
                <a:lnTo>
                  <a:pt x="480834" y="5396090"/>
                </a:lnTo>
                <a:lnTo>
                  <a:pt x="429653" y="5344922"/>
                </a:lnTo>
                <a:lnTo>
                  <a:pt x="431431" y="5029593"/>
                </a:lnTo>
                <a:lnTo>
                  <a:pt x="1359598" y="4101427"/>
                </a:lnTo>
                <a:lnTo>
                  <a:pt x="2259139" y="4103332"/>
                </a:lnTo>
                <a:close/>
              </a:path>
              <a:path w="5669280" h="5396230">
                <a:moveTo>
                  <a:pt x="2681706" y="4525886"/>
                </a:moveTo>
                <a:lnTo>
                  <a:pt x="2385301" y="4229493"/>
                </a:lnTo>
                <a:lnTo>
                  <a:pt x="1805978" y="4228236"/>
                </a:lnTo>
                <a:lnTo>
                  <a:pt x="2251811" y="4674070"/>
                </a:lnTo>
                <a:lnTo>
                  <a:pt x="2250021" y="4989411"/>
                </a:lnTo>
                <a:lnTo>
                  <a:pt x="1843341" y="5396090"/>
                </a:lnTo>
                <a:lnTo>
                  <a:pt x="2262225" y="5396090"/>
                </a:lnTo>
                <a:lnTo>
                  <a:pt x="2681452" y="4976863"/>
                </a:lnTo>
                <a:lnTo>
                  <a:pt x="2681706" y="4525886"/>
                </a:lnTo>
                <a:close/>
              </a:path>
              <a:path w="5669280" h="5396230">
                <a:moveTo>
                  <a:pt x="4579163" y="3071799"/>
                </a:moveTo>
                <a:lnTo>
                  <a:pt x="4295076" y="3071736"/>
                </a:lnTo>
                <a:lnTo>
                  <a:pt x="4128541" y="3071698"/>
                </a:lnTo>
                <a:lnTo>
                  <a:pt x="3979151" y="3071672"/>
                </a:lnTo>
                <a:lnTo>
                  <a:pt x="3979253" y="2750667"/>
                </a:lnTo>
                <a:lnTo>
                  <a:pt x="3979303" y="2566886"/>
                </a:lnTo>
                <a:lnTo>
                  <a:pt x="3659949" y="2566162"/>
                </a:lnTo>
                <a:lnTo>
                  <a:pt x="3659949" y="3540290"/>
                </a:lnTo>
                <a:lnTo>
                  <a:pt x="3174517" y="4025722"/>
                </a:lnTo>
                <a:lnTo>
                  <a:pt x="2976105" y="3827310"/>
                </a:lnTo>
                <a:lnTo>
                  <a:pt x="2973959" y="3383623"/>
                </a:lnTo>
                <a:lnTo>
                  <a:pt x="3658298" y="3385172"/>
                </a:lnTo>
                <a:lnTo>
                  <a:pt x="3659949" y="3540290"/>
                </a:lnTo>
                <a:lnTo>
                  <a:pt x="3659949" y="2566162"/>
                </a:lnTo>
                <a:lnTo>
                  <a:pt x="3656685" y="2566149"/>
                </a:lnTo>
                <a:lnTo>
                  <a:pt x="3658882" y="3071025"/>
                </a:lnTo>
                <a:lnTo>
                  <a:pt x="3287331" y="3070237"/>
                </a:lnTo>
                <a:lnTo>
                  <a:pt x="2656649" y="3068917"/>
                </a:lnTo>
                <a:lnTo>
                  <a:pt x="2531719" y="2943987"/>
                </a:lnTo>
                <a:lnTo>
                  <a:pt x="2885478" y="2590241"/>
                </a:lnTo>
                <a:lnTo>
                  <a:pt x="2988132" y="2590482"/>
                </a:lnTo>
                <a:lnTo>
                  <a:pt x="3115513" y="2717850"/>
                </a:lnTo>
                <a:lnTo>
                  <a:pt x="3259239" y="2510434"/>
                </a:lnTo>
                <a:lnTo>
                  <a:pt x="3112262" y="2363457"/>
                </a:lnTo>
                <a:lnTo>
                  <a:pt x="2997136" y="2248331"/>
                </a:lnTo>
                <a:lnTo>
                  <a:pt x="2809024" y="2247823"/>
                </a:lnTo>
                <a:lnTo>
                  <a:pt x="2207679" y="2849168"/>
                </a:lnTo>
                <a:lnTo>
                  <a:pt x="2207971" y="2899003"/>
                </a:lnTo>
                <a:lnTo>
                  <a:pt x="2209012" y="2986303"/>
                </a:lnTo>
                <a:lnTo>
                  <a:pt x="2209317" y="3036138"/>
                </a:lnTo>
                <a:lnTo>
                  <a:pt x="2503271" y="3330092"/>
                </a:lnTo>
                <a:lnTo>
                  <a:pt x="2653500" y="3331730"/>
                </a:lnTo>
                <a:lnTo>
                  <a:pt x="2654960" y="4013720"/>
                </a:lnTo>
                <a:lnTo>
                  <a:pt x="3053029" y="4411777"/>
                </a:lnTo>
                <a:lnTo>
                  <a:pt x="3102876" y="4411688"/>
                </a:lnTo>
                <a:lnTo>
                  <a:pt x="3190227" y="4410989"/>
                </a:lnTo>
                <a:lnTo>
                  <a:pt x="3240074" y="4410900"/>
                </a:lnTo>
                <a:lnTo>
                  <a:pt x="3980421" y="3670554"/>
                </a:lnTo>
                <a:lnTo>
                  <a:pt x="3981081" y="3385731"/>
                </a:lnTo>
                <a:lnTo>
                  <a:pt x="4264596" y="3386378"/>
                </a:lnTo>
                <a:lnTo>
                  <a:pt x="4579163" y="3071799"/>
                </a:lnTo>
                <a:close/>
              </a:path>
              <a:path w="5669280" h="5396230">
                <a:moveTo>
                  <a:pt x="5668823" y="1824342"/>
                </a:moveTo>
                <a:lnTo>
                  <a:pt x="5478259" y="1633791"/>
                </a:lnTo>
                <a:lnTo>
                  <a:pt x="4409846" y="2702204"/>
                </a:lnTo>
                <a:lnTo>
                  <a:pt x="4926952" y="2743619"/>
                </a:lnTo>
                <a:lnTo>
                  <a:pt x="5668823" y="2001748"/>
                </a:lnTo>
                <a:lnTo>
                  <a:pt x="5668823" y="1824342"/>
                </a:lnTo>
                <a:close/>
              </a:path>
              <a:path w="5669280" h="5396230">
                <a:moveTo>
                  <a:pt x="5668823" y="1682915"/>
                </a:moveTo>
                <a:lnTo>
                  <a:pt x="5668810" y="629132"/>
                </a:lnTo>
                <a:lnTo>
                  <a:pt x="5039690" y="0"/>
                </a:lnTo>
                <a:lnTo>
                  <a:pt x="4512805" y="526897"/>
                </a:lnTo>
                <a:lnTo>
                  <a:pt x="5668823" y="16829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3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БИЗНЕС-ПЛАН. МАРКЕТИНГОВЫЙ БЮДЖЕТ</a:t>
            </a:r>
          </a:p>
        </p:txBody>
      </p:sp>
      <p:graphicFrame>
        <p:nvGraphicFramePr>
          <p:cNvPr id="9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32802"/>
              </p:ext>
            </p:extLst>
          </p:nvPr>
        </p:nvGraphicFramePr>
        <p:xfrm>
          <a:off x="335280" y="987574"/>
          <a:ext cx="11511098" cy="3147544"/>
        </p:xfrm>
        <a:graphic>
          <a:graphicData uri="http://schemas.openxmlformats.org/drawingml/2006/table">
            <a:tbl>
              <a:tblPr/>
              <a:tblGrid>
                <a:gridCol w="1611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8439"/>
                <a:gridCol w="2451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1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8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883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Прогноз маркетинговых инвестиций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OMODA | JAECOO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49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Period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24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OMODA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ATL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мероприятия, 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BTL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мероприятия, руб.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JAECOO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ATL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мероприятия, 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BTL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мероприятия, руб.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Total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8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79511" y="122487"/>
            <a:ext cx="8417481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БИЗНЕС-ПЛАН.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ПРОГНОЗНЫЙ ОТЧЕТ О ПРИБЫЛЯХ И УБЫТКАХ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47866"/>
              </p:ext>
            </p:extLst>
          </p:nvPr>
        </p:nvGraphicFramePr>
        <p:xfrm>
          <a:off x="323527" y="713687"/>
          <a:ext cx="6011357" cy="4194929"/>
        </p:xfrm>
        <a:graphic>
          <a:graphicData uri="http://schemas.openxmlformats.org/drawingml/2006/table">
            <a:tbl>
              <a:tblPr/>
              <a:tblGrid>
                <a:gridCol w="3425213"/>
                <a:gridCol w="862048"/>
                <a:gridCol w="862048"/>
                <a:gridCol w="862048"/>
              </a:tblGrid>
              <a:tr h="227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продаж а/м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продажи автомобилей (опт + розница),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>
                        <a:defRPr/>
                      </a:pPr>
                      <a:r>
                        <a:rPr lang="ru-RU" sz="10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Розничные </a:t>
                      </a:r>
                      <a:r>
                        <a:rPr lang="ru-RU" sz="10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продажи,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Розничные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Выручка,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Розничные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Валовая Прибыль,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Оптовые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</a:t>
                      </a:r>
                      <a:r>
                        <a:rPr lang="ru-RU" sz="1000" b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шт.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Оптовые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Выручка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Оптовые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Валовая Прибыль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страховых / кредитных услуг,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Продажа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аксессуаров,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Переменные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Постоянные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прибыль от продаж новых а/м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50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</a:tr>
              <a:tr h="227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продаж подержанных а/м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шт.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Выручка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, руб.</a:t>
                      </a:r>
                      <a:endParaRPr lang="ru-RU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Валовая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Прибыль,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руб.</a:t>
                      </a:r>
                      <a:endParaRPr lang="ru-RU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Переменные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Постоянные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прибыль от продаж подержанных а/м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13334"/>
              </p:ext>
            </p:extLst>
          </p:nvPr>
        </p:nvGraphicFramePr>
        <p:xfrm>
          <a:off x="6522664" y="713678"/>
          <a:ext cx="5160429" cy="5598002"/>
        </p:xfrm>
        <a:graphic>
          <a:graphicData uri="http://schemas.openxmlformats.org/drawingml/2006/table">
            <a:tbl>
              <a:tblPr/>
              <a:tblGrid>
                <a:gridCol w="2940360"/>
                <a:gridCol w="740023"/>
                <a:gridCol w="740023"/>
                <a:gridCol w="740023"/>
              </a:tblGrid>
              <a:tr h="22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Механический цех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часы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заказ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наряды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Выручка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, руб.</a:t>
                      </a:r>
                      <a:endParaRPr lang="ru-RU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Валовая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Прибыль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, руб.</a:t>
                      </a:r>
                      <a:endParaRPr lang="ru-RU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Постоянные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прибыль механического цеха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</a:tr>
              <a:tr h="22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Кузовной цех (при наличии)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часы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заказ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наряды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Выручка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, руб.</a:t>
                      </a:r>
                      <a:endParaRPr lang="ru-RU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Продажи,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Валовая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Прибыль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, руб.</a:t>
                      </a:r>
                      <a:endParaRPr lang="ru-RU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Постоянные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прибыль кузовного цеха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</a:tr>
              <a:tr h="223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Продажи з/ч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з/ч, Выручка,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з/ч,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Валовая Прибыль,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аксессуаров, Выручка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аксессуаров,</a:t>
                      </a:r>
                      <a:r>
                        <a:rPr lang="ru-RU" sz="1000" b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Валовая Прибыль,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Постоянные 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прибыль от продажи з/ч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88923"/>
              </p:ext>
            </p:extLst>
          </p:nvPr>
        </p:nvGraphicFramePr>
        <p:xfrm>
          <a:off x="323528" y="5075399"/>
          <a:ext cx="6011355" cy="1236277"/>
        </p:xfrm>
        <a:graphic>
          <a:graphicData uri="http://schemas.openxmlformats.org/drawingml/2006/table">
            <a:tbl>
              <a:tblPr/>
              <a:tblGrid>
                <a:gridCol w="3449140"/>
                <a:gridCol w="886921"/>
                <a:gridCol w="886921"/>
                <a:gridCol w="788373"/>
              </a:tblGrid>
              <a:tr h="204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Итоговые данные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r>
                        <a:rPr lang="ru-RU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прибыль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отделов,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собственность,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Проценты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уплаченные,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8900" indent="0" algn="l" defTabSz="914400"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расходы, руб.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ru-RU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чистая прибыль периода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8" marR="3528" marT="1985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1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65521"/>
              </p:ext>
            </p:extLst>
          </p:nvPr>
        </p:nvGraphicFramePr>
        <p:xfrm>
          <a:off x="327659" y="771550"/>
          <a:ext cx="11544301" cy="3373728"/>
        </p:xfrm>
        <a:graphic>
          <a:graphicData uri="http://schemas.openxmlformats.org/drawingml/2006/table">
            <a:tbl>
              <a:tblPr/>
              <a:tblGrid>
                <a:gridCol w="1578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1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24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44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Building construction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type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Формат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организации здания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нужное подчеркнуть)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1)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Greenfield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Новое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2)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Reconstruction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Реконструкция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3)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Rebranding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Ребрендинг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Facility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type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Тип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дилерского центра </a:t>
                      </a: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(нужное подчеркнуть)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Mono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Моно-бренд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Multy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Мульти-бренд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89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Facility details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Данные по помещению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Address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Адрес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центра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Property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status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Статус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собственности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Landplot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 земельного участка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Showroom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рум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 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W/S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Слесарный цех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Warehouse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Склад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1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Communications availability (electricity, water, heating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Наличие коммуникаций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(электричество, вода, отопление)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8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Terms of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launching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Срок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готовности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центра к запуску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ГГГГГ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59" y="4311060"/>
            <a:ext cx="11544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000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по площади </a:t>
            </a:r>
            <a:r>
              <a:rPr lang="ru-RU" sz="1000" dirty="0" err="1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шоурума</a:t>
            </a:r>
            <a:r>
              <a:rPr lang="ru-RU" sz="1000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 в зависимости от типа города кандидата: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000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Город с населением 1+ млн -  </a:t>
            </a:r>
            <a:r>
              <a:rPr lang="ru-RU" sz="1000" b="1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450</a:t>
            </a:r>
            <a:r>
              <a:rPr lang="en-US" sz="1000" b="1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кв.м</a:t>
            </a:r>
            <a:r>
              <a:rPr lang="ru-RU" sz="1000" b="1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000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Город с населением 300 </a:t>
            </a:r>
            <a:r>
              <a:rPr lang="ru-RU" sz="1000" dirty="0" err="1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 – 1 млн – </a:t>
            </a:r>
            <a:r>
              <a:rPr lang="ru-RU" sz="1000" b="1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400 </a:t>
            </a:r>
            <a:r>
              <a:rPr lang="ru-RU" sz="1000" b="1" dirty="0" err="1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кв.м</a:t>
            </a:r>
            <a:r>
              <a:rPr lang="ru-RU" sz="1000" b="1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000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Город с населением менее 300 </a:t>
            </a:r>
            <a:r>
              <a:rPr lang="ru-RU" sz="1000" dirty="0" err="1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dirty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350 </a:t>
            </a:r>
            <a:r>
              <a:rPr lang="ru-RU" sz="1000" b="1" dirty="0" err="1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кв.м</a:t>
            </a:r>
            <a:r>
              <a:rPr lang="ru-RU" sz="1000" b="1" dirty="0" smtClean="0">
                <a:latin typeface="Arial" panose="020B0604020202020204" pitchFamily="34" charset="0"/>
                <a:ea typeface="Noto Sans Light" panose="020B040204050402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ea typeface="Noto Sans Light" panose="020B04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ИНФОРМАЦИЯ О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277875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40853"/>
              </p:ext>
            </p:extLst>
          </p:nvPr>
        </p:nvGraphicFramePr>
        <p:xfrm>
          <a:off x="342900" y="699542"/>
          <a:ext cx="11536681" cy="3930444"/>
        </p:xfrm>
        <a:graphic>
          <a:graphicData uri="http://schemas.openxmlformats.org/drawingml/2006/table">
            <a:tbl>
              <a:tblPr/>
              <a:tblGrid>
                <a:gridCol w="5380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1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1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1951"/>
              </a:tblGrid>
              <a:tr h="62812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Construction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schedule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Сроки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 этапы строительства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Stage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Этапы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Start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Начало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Finish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Завершение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Planned investment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Предполагаемые инвестиции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Project development and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approvals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Проектирование, получение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разрешительной документации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Ground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works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Земельные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работы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Basement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Фундаментные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работы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Cage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Закрытие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теплового контура здания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Interior wall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Возведение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внутренних стен и перегородок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Finishing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Work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Проведение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внутренних отделочных работ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Technical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Audit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Готовность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 техническому аудиту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Start of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operation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Начало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операционной деятельности центра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СРОКИ ВВОДА ОБЪЕКТА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330756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ВРЕМЕННОЕ РЕШЕНИЕ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66179"/>
              </p:ext>
            </p:extLst>
          </p:nvPr>
        </p:nvGraphicFramePr>
        <p:xfrm>
          <a:off x="327659" y="771550"/>
          <a:ext cx="11544301" cy="2699286"/>
        </p:xfrm>
        <a:graphic>
          <a:graphicData uri="http://schemas.openxmlformats.org/drawingml/2006/table">
            <a:tbl>
              <a:tblPr/>
              <a:tblGrid>
                <a:gridCol w="1578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1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24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78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Facility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type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Тип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дилерского центра </a:t>
                      </a: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(нужное подчеркнуть)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Mono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Моно-бренд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Multy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Мульти-бренд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89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Facility details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Данные по помещению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Address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Адрес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центра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Property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status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Статус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собственности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Landplot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 земельного участка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Showroom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рум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 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W/S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Слесарный цех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Warehouse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Склад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1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Brands in the existing DC /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Бренды в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существующем ДЦ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8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Period of use of the temporary solution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Срок использования временного решения, мес.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мес.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27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КОМАНДА ДИЛЕРСКОГО ЦЕНТРА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F59910F-2A71-44C3-8F73-30829EC2A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33899"/>
              </p:ext>
            </p:extLst>
          </p:nvPr>
        </p:nvGraphicFramePr>
        <p:xfrm>
          <a:off x="308175" y="752354"/>
          <a:ext cx="11567449" cy="4595153"/>
        </p:xfrm>
        <a:graphic>
          <a:graphicData uri="http://schemas.openxmlformats.org/drawingml/2006/table">
            <a:tbl>
              <a:tblPr/>
              <a:tblGrid>
                <a:gridCol w="3279977">
                  <a:extLst>
                    <a:ext uri="{9D8B030D-6E8A-4147-A177-3AD203B41FA5}">
                      <a16:colId xmlns:a16="http://schemas.microsoft.com/office/drawing/2014/main" xmlns="" val="3668491915"/>
                    </a:ext>
                  </a:extLst>
                </a:gridCol>
                <a:gridCol w="8287472">
                  <a:extLst>
                    <a:ext uri="{9D8B030D-6E8A-4147-A177-3AD203B41FA5}">
                      <a16:colId xmlns:a16="http://schemas.microsoft.com/office/drawing/2014/main" xmlns="" val="353160684"/>
                    </a:ext>
                  </a:extLst>
                </a:gridCol>
              </a:tblGrid>
              <a:tr h="439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Наличие / 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Руководитель отдела продаж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4840670"/>
                  </a:ext>
                </a:extLst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  <a:sym typeface="Calibri"/>
                        </a:rPr>
                        <a:t>Старший менеджер по продажам</a:t>
                      </a: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1167452"/>
                  </a:ext>
                </a:extLst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Менеджер по продажам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7869469"/>
                  </a:ext>
                </a:extLst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Менеджер по корпоративным продажам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422629"/>
                  </a:ext>
                </a:extLst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Специалист </a:t>
                      </a:r>
                      <a:r>
                        <a:rPr lang="en" sz="100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F&amp;I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3054290"/>
                  </a:ext>
                </a:extLst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Диспонент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9013613"/>
                  </a:ext>
                </a:extLst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Маркетолог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5790588"/>
                  </a:ext>
                </a:extLst>
              </a:tr>
              <a:tr h="27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Менеджер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CRM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6424112"/>
                  </a:ext>
                </a:extLst>
              </a:tr>
              <a:tr h="27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Руководитель сервиса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Мастер-консультант</a:t>
                      </a: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Механик</a:t>
                      </a: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Диагност</a:t>
                      </a: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Инженер по гарантии</a:t>
                      </a: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Мастер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цеха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Менеджер по ЗЧ</a:t>
                      </a: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89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157884"/>
            <a:ext cx="11708016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указанием предлагаемого города и расстояний до соседних городов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присутствия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OMODA | JAECOO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57" y="699415"/>
            <a:ext cx="10387693" cy="537160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6343650" y="1065716"/>
            <a:ext cx="1656243" cy="32257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767840" y="1475834"/>
            <a:ext cx="6225324" cy="421376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 rot="663891">
            <a:off x="6793231" y="1232935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км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487755">
            <a:off x="4927734" y="3433702"/>
            <a:ext cx="7295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км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56144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2889" b="4580"/>
          <a:stretch/>
        </p:blipFill>
        <p:spPr>
          <a:xfrm>
            <a:off x="873759" y="779032"/>
            <a:ext cx="10035157" cy="50976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03920" y="944880"/>
            <a:ext cx="3352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Северный широтный коридор, д.11 (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HAVAL city/Pro, </a:t>
            </a:r>
            <a:r>
              <a:rPr 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Geely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3920" y="1442057"/>
            <a:ext cx="3352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Северная, д. 44 (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LADA)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03920" y="1939234"/>
            <a:ext cx="3352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Северная, д.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HAVAL City)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03920" y="2436411"/>
            <a:ext cx="3352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Интернациональная, д. 38 (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Solaris, </a:t>
            </a:r>
            <a:r>
              <a:rPr 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Kaiyi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Baic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Jetour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03920" y="2930990"/>
            <a:ext cx="3352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60 лет Октября, д.52 (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CHERY/TENET, </a:t>
            </a:r>
            <a:r>
              <a:rPr 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Changan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5991810" y="397239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5581824" y="194874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6577330" y="280708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4138930" y="243641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9" idx="1"/>
          </p:cNvCxnSpPr>
          <p:nvPr/>
        </p:nvCxnSpPr>
        <p:spPr>
          <a:xfrm flipV="1">
            <a:off x="4248150" y="2117034"/>
            <a:ext cx="4255770" cy="367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6" idx="6"/>
            <a:endCxn id="18" idx="1"/>
          </p:cNvCxnSpPr>
          <p:nvPr/>
        </p:nvCxnSpPr>
        <p:spPr>
          <a:xfrm flipV="1">
            <a:off x="5689824" y="1619857"/>
            <a:ext cx="2814096" cy="382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0" idx="1"/>
          </p:cNvCxnSpPr>
          <p:nvPr/>
        </p:nvCxnSpPr>
        <p:spPr>
          <a:xfrm flipV="1">
            <a:off x="6685330" y="2614211"/>
            <a:ext cx="1818590" cy="248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6"/>
            <a:endCxn id="21" idx="1"/>
          </p:cNvCxnSpPr>
          <p:nvPr/>
        </p:nvCxnSpPr>
        <p:spPr>
          <a:xfrm flipV="1">
            <a:off x="6099810" y="3108790"/>
            <a:ext cx="2404110" cy="91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>
            <a:spLocks noChangeAspect="1"/>
          </p:cNvSpPr>
          <p:nvPr/>
        </p:nvSpPr>
        <p:spPr>
          <a:xfrm>
            <a:off x="6469330" y="131243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37" idx="6"/>
            <a:endCxn id="5" idx="1"/>
          </p:cNvCxnSpPr>
          <p:nvPr/>
        </p:nvCxnSpPr>
        <p:spPr>
          <a:xfrm flipV="1">
            <a:off x="6577330" y="1122680"/>
            <a:ext cx="1926590" cy="243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42900" y="943881"/>
            <a:ext cx="3352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ПРЕДЛОЖЕНИЕ: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Интернациональная, д. 10П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>
            <a:stCxn id="41" idx="3"/>
          </p:cNvCxnSpPr>
          <p:nvPr/>
        </p:nvCxnSpPr>
        <p:spPr>
          <a:xfrm>
            <a:off x="3695700" y="1121681"/>
            <a:ext cx="866140" cy="422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2900" y="5948474"/>
            <a:ext cx="11513820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Указать </a:t>
            </a:r>
            <a:r>
              <a:rPr lang="ru-RU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местоположения ваших дилерских центров </a:t>
            </a:r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 ДЦ конкурентов.</a:t>
            </a:r>
            <a:endParaRPr lang="ru-RU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Указать расстояния от места нахождения здания по заявке до </a:t>
            </a:r>
            <a:r>
              <a:rPr lang="ru-RU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б</a:t>
            </a:r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лижайших существующих дилерских центров </a:t>
            </a:r>
            <a:r>
              <a:rPr 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O&amp;J, CHERY/TENET, </a:t>
            </a:r>
            <a:r>
              <a:rPr lang="en-US" sz="1600" dirty="0" err="1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Changan</a:t>
            </a:r>
            <a:r>
              <a:rPr 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Geely</a:t>
            </a:r>
            <a:r>
              <a:rPr 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Haval</a:t>
            </a:r>
            <a:r>
              <a:rPr 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LADA, </a:t>
            </a:r>
            <a:r>
              <a:rPr lang="en-US" sz="1600" dirty="0" err="1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Jetour</a:t>
            </a:r>
            <a:r>
              <a:rPr lang="en-US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 др.</a:t>
            </a:r>
            <a:endParaRPr lang="ru-RU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4612508" y="1389209"/>
            <a:ext cx="1856822" cy="177854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850740" y="1757222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км</a:t>
            </a:r>
            <a:endParaRPr lang="ru-RU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4246930" y="1582062"/>
            <a:ext cx="314910" cy="79594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612508" y="1604195"/>
            <a:ext cx="969316" cy="375839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159634" y="1117687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км</a:t>
            </a:r>
            <a:endParaRPr lang="ru-RU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73165" y="1549142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68137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280" y="6133764"/>
            <a:ext cx="11551920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Указать </a:t>
            </a:r>
            <a:r>
              <a:rPr lang="ru-RU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важные на Ваш взгляд объекты: направление основного трафика, ближайшие автомобильные ДЦ, </a:t>
            </a:r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крупные </a:t>
            </a:r>
            <a:r>
              <a:rPr lang="ru-RU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торговые </a:t>
            </a:r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центры, жилые кварталы </a:t>
            </a:r>
            <a:r>
              <a:rPr lang="ru-RU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т.д.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262" b="759"/>
          <a:stretch/>
        </p:blipFill>
        <p:spPr>
          <a:xfrm>
            <a:off x="0" y="657925"/>
            <a:ext cx="12192000" cy="53525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42900" y="943881"/>
            <a:ext cx="3352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ПРЕДЛОЖЕНИЕ: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Интернациональная, д. 10П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stCxn id="18" idx="2"/>
            <a:endCxn id="23" idx="1"/>
          </p:cNvCxnSpPr>
          <p:nvPr/>
        </p:nvCxnSpPr>
        <p:spPr>
          <a:xfrm>
            <a:off x="2019300" y="1299481"/>
            <a:ext cx="873531" cy="13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>
            <a:spLocks noChangeAspect="1"/>
          </p:cNvSpPr>
          <p:nvPr/>
        </p:nvSpPr>
        <p:spPr>
          <a:xfrm>
            <a:off x="2877015" y="265046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98512" y="4540524"/>
            <a:ext cx="3032567" cy="1365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КВАРТАЛЫ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657942"/>
            <a:ext cx="2019300" cy="1365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ПРОМ. ПРЕДПРИЯТИЯ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02481" y="745443"/>
            <a:ext cx="2019300" cy="1365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ПРОМ. ПРЕДПРИЯТИЯ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2005610">
            <a:off x="3067963" y="3291017"/>
            <a:ext cx="2322378" cy="664826"/>
          </a:xfrm>
          <a:prstGeom prst="rightArrow">
            <a:avLst>
              <a:gd name="adj1" fmla="val 74033"/>
              <a:gd name="adj2" fmla="val 71761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Въезд в город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32351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13424"/>
          <a:stretch/>
        </p:blipFill>
        <p:spPr>
          <a:xfrm>
            <a:off x="1818618" y="694481"/>
            <a:ext cx="8562191" cy="601850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ГЕНЕРАЛЬНОГО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ПЛАНА УЧАСТКА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91114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422094"/>
              </p:ext>
            </p:extLst>
          </p:nvPr>
        </p:nvGraphicFramePr>
        <p:xfrm>
          <a:off x="335280" y="1275606"/>
          <a:ext cx="11521440" cy="999601"/>
        </p:xfrm>
        <a:graphic>
          <a:graphicData uri="http://schemas.openxmlformats.org/drawingml/2006/table">
            <a:tbl>
              <a:tblPr/>
              <a:tblGrid>
                <a:gridCol w="2849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2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Company</a:t>
                      </a:r>
                      <a:r>
                        <a:rPr kumimoji="0" lang="ru-RU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kumimoji="0" lang="en-US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/</a:t>
                      </a:r>
                      <a:r>
                        <a:rPr kumimoji="0" lang="ru-RU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kumimoji="0" lang="ru-RU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Компания</a:t>
                      </a:r>
                      <a:endParaRPr kumimoji="0" lang="ru-RU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City</a:t>
                      </a:r>
                      <a:r>
                        <a:rPr kumimoji="0" lang="ru-RU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 / </a:t>
                      </a:r>
                      <a:r>
                        <a:rPr kumimoji="0" lang="ru-RU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Город</a:t>
                      </a:r>
                      <a:endParaRPr kumimoji="0" lang="ru-RU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Date</a:t>
                      </a:r>
                      <a:r>
                        <a:rPr kumimoji="0" lang="ru-RU" sz="1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 / </a:t>
                      </a:r>
                      <a:r>
                        <a:rPr kumimoji="0" lang="ru-RU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  <a:sym typeface="Calibri"/>
                        </a:rPr>
                        <a:t>Дата</a:t>
                      </a:r>
                      <a:endParaRPr kumimoji="0" lang="ru-RU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1E5FF63-38E1-471C-8A91-5C72D026FAF3}"/>
              </a:ext>
            </a:extLst>
          </p:cNvPr>
          <p:cNvSpPr/>
          <p:nvPr/>
        </p:nvSpPr>
        <p:spPr>
          <a:xfrm>
            <a:off x="335280" y="2499742"/>
            <a:ext cx="11521440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Настоящим подтверждаю полноту и достоверность информации, содержащейся в настоящей заявке, и даю согласие на проведение </a:t>
            </a:r>
            <a:r>
              <a:rPr lang="ru-RU" sz="10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«ДЖЕЙЛЭНД РУС» (далее </a:t>
            </a:r>
            <a:r>
              <a:rPr lang="ru-RU" sz="10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</a:t>
            </a:r>
            <a:r>
              <a:rPr lang="ru-RU" sz="10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Оператор») </a:t>
            </a:r>
            <a:r>
              <a:rPr lang="ru-RU" sz="10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(Адрес местонахождения юридического лица: 125171, г. Москва, </a:t>
            </a:r>
            <a:r>
              <a:rPr lang="ru-RU" sz="1000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sz="10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</a:t>
            </a:r>
            <a:r>
              <a:rPr lang="ru-RU" sz="10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муниципальный округ </a:t>
            </a:r>
            <a:r>
              <a:rPr lang="ru-RU" sz="1000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Войковский</a:t>
            </a:r>
            <a:r>
              <a:rPr lang="ru-RU" sz="10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ш. Ленинградское, д. 16А, стр. 2; Фактический (почтовый) адрес: 125171, г. Москва, Ленинградское шоссе, д. 16А, стр. 2, этаж </a:t>
            </a:r>
            <a:r>
              <a:rPr lang="ru-RU" sz="10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5; </a:t>
            </a:r>
            <a:r>
              <a:rPr lang="ru-RU" sz="10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ИНН/КПП 7720939990/774301001</a:t>
            </a:r>
            <a:r>
              <a:rPr lang="ru-RU" sz="10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0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и анализа указанной информации, а также на обработку Оператором моих персональных данных (фамилия, имя, отчество; контактные (коммуникационные) данные), обрабатываемых с целью рассмотрения заявки. В случае предоставления в анкете сведений о третьих лицах, гарантирую наличие правовых оснований для их предоставления и уведомление этих третьих лиц о последующей обработке Оператором.</a:t>
            </a:r>
            <a:endParaRPr lang="ru-RU" sz="1000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6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58" y="612553"/>
            <a:ext cx="5874273" cy="5874273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09814"/>
              </p:ext>
            </p:extLst>
          </p:nvPr>
        </p:nvGraphicFramePr>
        <p:xfrm>
          <a:off x="251520" y="915566"/>
          <a:ext cx="3240360" cy="2002920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Showroom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Шоу-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рум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Размер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W/S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Слесарный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цех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Bodyshop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Кузовной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цех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ar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wash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Кол-во постов мойки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Service posts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Кол-во постов сервиса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Warehouse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Площадь склада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1" y="3025864"/>
            <a:ext cx="33123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мупьтибрендовом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центре обозначить на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схеме зоны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посты,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выделяемые под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Бренд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OMODA | JAECOO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указанием кв. м.)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ДИЛЕРСКОГО ЦЕНТРА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5215" y="3495554"/>
            <a:ext cx="4572000" cy="2314937"/>
          </a:xfrm>
          <a:prstGeom prst="rect">
            <a:avLst/>
          </a:prstGeom>
          <a:solidFill>
            <a:schemeClr val="accent4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ШОУРУМ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1826" y="816465"/>
            <a:ext cx="4572000" cy="1806380"/>
          </a:xfrm>
          <a:prstGeom prst="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07558" y="2646499"/>
            <a:ext cx="1846268" cy="849055"/>
          </a:xfrm>
          <a:prstGeom prst="rect">
            <a:avLst/>
          </a:prstGeom>
          <a:solidFill>
            <a:schemeClr val="accent3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86937" y="2623349"/>
            <a:ext cx="1668648" cy="779608"/>
          </a:xfrm>
          <a:prstGeom prst="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45215" y="2643719"/>
            <a:ext cx="1041722" cy="7796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приемка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24141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03" y="829801"/>
            <a:ext cx="7886267" cy="453701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54804"/>
              </p:ext>
            </p:extLst>
          </p:nvPr>
        </p:nvGraphicFramePr>
        <p:xfrm>
          <a:off x="251520" y="915566"/>
          <a:ext cx="3240360" cy="616840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Showroom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Шоу-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рум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Размер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 Ширина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*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Ceiling height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Высота потолка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endParaRPr kumimoji="0" lang="ru-RU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1" y="1748430"/>
            <a:ext cx="3384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* - Расчетная площадь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шоурума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включает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себя сумму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площадей зон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• демонстрации автомобилей;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• размещения сотрудников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фронт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• выдачи автомобилей;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 исключает закрытые помещения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туалетные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комнаты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кассы,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вспомогательные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помещения,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переговорные, кабинеты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РОП, директора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т.д.).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расчет принимаются только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1-ого этажа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ПЛАНИРОВКА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ШОУРУМА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8029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45" y="915566"/>
            <a:ext cx="8398831" cy="4096272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34866"/>
              </p:ext>
            </p:extLst>
          </p:nvPr>
        </p:nvGraphicFramePr>
        <p:xfrm>
          <a:off x="251520" y="915566"/>
          <a:ext cx="3240360" cy="1603060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W/S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Слесарный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цех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Bodyshop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Кузовной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цех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Ширина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x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ar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wash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Кол-во постов мойки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Service posts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Кол-во постов сервиса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Warehouse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Площадь склада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1" y="2665824"/>
            <a:ext cx="33123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мупьтибрендовом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центре обозначить на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схеме зоны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посты,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выделяемые под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Бренд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OMODA | JAECOO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указанием кв. м.)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ПЛАНИРОВКА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СЕРВИСНОЙ ЗОНЫ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7645" y="3869275"/>
            <a:ext cx="1470006" cy="93421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07645" y="5054332"/>
            <a:ext cx="1470006" cy="5754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приемка </a:t>
            </a:r>
            <a:r>
              <a:rPr lang="en-US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O&amp;J</a:t>
            </a:r>
            <a:endParaRPr lang="ru-RU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4110" y="2622844"/>
            <a:ext cx="1348901" cy="3835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Посты </a:t>
            </a:r>
            <a:r>
              <a:rPr lang="en-US" sz="10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O&amp;J</a:t>
            </a:r>
            <a:endParaRPr lang="ru-RU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80227" y="1297665"/>
            <a:ext cx="2068482" cy="122096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8828" y="5054332"/>
            <a:ext cx="1348901" cy="3835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 </a:t>
            </a:r>
            <a:r>
              <a:rPr lang="en-US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O&amp;J</a:t>
            </a:r>
            <a:endParaRPr lang="ru-RU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прилегающей территории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прилегающей территории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Прилегающая территория</a:t>
            </a:r>
          </a:p>
        </p:txBody>
      </p:sp>
    </p:spTree>
    <p:extLst>
      <p:ext uri="{BB962C8B-B14F-4D97-AF65-F5344CB8AC3E}">
        <p14:creationId xmlns:p14="http://schemas.microsoft.com/office/powerpoint/2010/main" val="425637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участка по фасаду справа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Фото участка по фасаду слева</a:t>
            </a:r>
            <a:endParaRPr lang="ru-RU" sz="1000" dirty="0">
              <a:latin typeface="Arial" panose="020B0604020202020204" pitchFamily="34" charset="0"/>
              <a:ea typeface="Modern H Medium" panose="020B06030000000200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Прилегающая территория</a:t>
            </a:r>
          </a:p>
        </p:txBody>
      </p:sp>
    </p:spTree>
    <p:extLst>
      <p:ext uri="{BB962C8B-B14F-4D97-AF65-F5344CB8AC3E}">
        <p14:creationId xmlns:p14="http://schemas.microsoft.com/office/powerpoint/2010/main" val="176830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</a:t>
            </a:r>
            <a:r>
              <a:rPr lang="ru-RU" sz="1000" dirty="0" err="1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шоурума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</a:t>
            </a:r>
            <a:r>
              <a:rPr lang="ru-RU" sz="1000" dirty="0" err="1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шоурума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Шоурум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6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Шоурум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зоны выдачи новых а/м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зоны выдачи новых а/м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5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сервиса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сервиса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244512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мойки новых а/м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мойки новых а/м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75597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кузовного сервиса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кузовного сервиса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427932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3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14518"/>
              </p:ext>
            </p:extLst>
          </p:nvPr>
        </p:nvGraphicFramePr>
        <p:xfrm>
          <a:off x="342899" y="621329"/>
          <a:ext cx="11536681" cy="1950067"/>
        </p:xfrm>
        <a:graphic>
          <a:graphicData uri="http://schemas.openxmlformats.org/drawingml/2006/table">
            <a:tbl>
              <a:tblPr/>
              <a:tblGrid>
                <a:gridCol w="2882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71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5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7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34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Contact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Контактная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информация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Legal Entity </a:t>
                      </a:r>
                      <a:r>
                        <a:rPr kumimoji="0" 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Name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Наименование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Address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Адрес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ИНН: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Кадастровый номер участка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6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Contacts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Контакты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Phone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number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Телефон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Address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correspondence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Почтовый адрес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Website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веб-сайт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: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85222"/>
              </p:ext>
            </p:extLst>
          </p:nvPr>
        </p:nvGraphicFramePr>
        <p:xfrm>
          <a:off x="342900" y="2641308"/>
          <a:ext cx="11536681" cy="3645191"/>
        </p:xfrm>
        <a:graphic>
          <a:graphicData uri="http://schemas.openxmlformats.org/drawingml/2006/table">
            <a:tbl>
              <a:tblPr/>
              <a:tblGrid>
                <a:gridCol w="2882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06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5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45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2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6889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Management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/ Менеджеры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проекта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Position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/ Должность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/ Гендиректор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Manager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/ Менеджер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проекта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Name</a:t>
                      </a: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 ФИО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7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Contacts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/ Контакты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Phone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Birthday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День </a:t>
                      </a: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Рождения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Education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Образование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Experience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Опыт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67705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9512" y="122487"/>
            <a:ext cx="844621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СУЩЕСТВУЮЩИЙ ВИД (ФОТО)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09359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склада з/ч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093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0160" y="3840190"/>
            <a:ext cx="3600000" cy="21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Дополнительное фото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80160" y="1459364"/>
            <a:ext cx="3600000" cy="21598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Фото склада з/ч</a:t>
            </a:r>
            <a:endParaRPr lang="ru-RU" sz="10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1248"/>
            <a:ext cx="844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413318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06656"/>
              </p:ext>
            </p:extLst>
          </p:nvPr>
        </p:nvGraphicFramePr>
        <p:xfrm>
          <a:off x="342899" y="843560"/>
          <a:ext cx="11513821" cy="5689763"/>
        </p:xfrm>
        <a:graphic>
          <a:graphicData uri="http://schemas.openxmlformats.org/drawingml/2006/table">
            <a:tbl>
              <a:tblPr/>
              <a:tblGrid>
                <a:gridCol w="3290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9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98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4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366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Shareholders /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Учредители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Name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Имя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Birthday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Дата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рождения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E-mail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Контактный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e-mail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Cell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phone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Контактный мобильный телефон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Stake Capital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amount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Сумма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уставного капитала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%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Company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profile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Сфера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деятельности 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84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Photo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Фото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ИНФОРМАЦИЯ ОБ УЧРЕДИТЕЛЯХ</a:t>
            </a:r>
          </a:p>
        </p:txBody>
      </p:sp>
    </p:spTree>
    <p:extLst>
      <p:ext uri="{BB962C8B-B14F-4D97-AF65-F5344CB8AC3E}">
        <p14:creationId xmlns:p14="http://schemas.microsoft.com/office/powerpoint/2010/main" val="207133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pic>
        <p:nvPicPr>
          <p:cNvPr id="3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4" y="946249"/>
            <a:ext cx="9413855" cy="41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42900" y="5609389"/>
            <a:ext cx="11521440" cy="47998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локации, как она будет выглядеть с учетом </a:t>
            </a:r>
            <a:r>
              <a:rPr lang="en-US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OMODA | JAECOO</a:t>
            </a:r>
            <a:r>
              <a:rPr lang="ru-RU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на текущем слайде</a:t>
            </a:r>
            <a:r>
              <a:rPr lang="ru-RU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8427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pic>
        <p:nvPicPr>
          <p:cNvPr id="3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51" y="1131589"/>
            <a:ext cx="9269308" cy="41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ХОЛДИНГА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3446" y="2622844"/>
            <a:ext cx="4992537" cy="70788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08334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graphicFrame>
        <p:nvGraphicFramePr>
          <p:cNvPr id="3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77523"/>
              </p:ext>
            </p:extLst>
          </p:nvPr>
        </p:nvGraphicFramePr>
        <p:xfrm>
          <a:off x="350520" y="627534"/>
          <a:ext cx="11513818" cy="5844098"/>
        </p:xfrm>
        <a:graphic>
          <a:graphicData uri="http://schemas.openxmlformats.org/drawingml/2006/table">
            <a:tbl>
              <a:tblPr/>
              <a:tblGrid>
                <a:gridCol w="2517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9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9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92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92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99241"/>
              </a:tblGrid>
              <a:tr h="14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Brands in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portfolio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Бренды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портфолио кандидата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Brand Name 1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Brand Name 2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Brand Name 3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Brand Name 4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Brand Name 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Start of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Business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Начало    деятельности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ДД/ММ/ГГГГ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ДД/ММ/ГГГГ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ДД/ММ/ГГГГ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ДД/ММ/ГГГГ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ДД/ММ/ГГГГ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Showroom and W.S</a:t>
                      </a:r>
                      <a:r>
                        <a:rPr kumimoji="0" lang="ru-RU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Size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Площадь Шоу-</a:t>
                      </a:r>
                      <a:r>
                        <a:rPr kumimoji="0" lang="ru-RU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рума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сервиса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___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Type of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Dealership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Тип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дилерского центра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Mono/</a:t>
                      </a: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Multy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Отдельностоящий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Мультибренд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Mono/</a:t>
                      </a: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Multy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Отдельностоящий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Мультибренд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Mono/</a:t>
                      </a: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Multy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Отдельностоящий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Мультибренд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Mono/</a:t>
                      </a: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Multy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Отдельностоящий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Мультибренд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Mono/</a:t>
                      </a: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Multy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Отдельностоящий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Мультибренд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Sales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3,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шт.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Sales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шт.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Sales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шт.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Revenue</a:t>
                      </a: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Выручка, руб. *</a:t>
                      </a:r>
                      <a:endParaRPr lang="ru-RU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dern H Medium" pitchFamily="34" charset="-128"/>
                          <a:cs typeface="Arial" panose="020B0604020202020204" pitchFamily="34" charset="0"/>
                        </a:rPr>
                        <a:t>Gross profit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dern H Medium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dern H Medium" pitchFamily="34" charset="-128"/>
                          <a:cs typeface="Arial" panose="020B0604020202020204" pitchFamily="34" charset="0"/>
                        </a:rPr>
                        <a:t>/ Валовая Прибыль, руб. 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Employees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ty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Кол-во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сотрудников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Employees  turnover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ratio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 </a:t>
                      </a:r>
                      <a:r>
                        <a:rPr kumimoji="0" lang="ru-RU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коэф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-т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текучести кадров </a:t>
                      </a:r>
                      <a:r>
                        <a:rPr kumimoji="0" lang="ru-RU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(%)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Investment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obligations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Наличие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инвестиционных обязательств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да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нет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да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нет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да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нет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да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нет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да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нет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Photo</a:t>
                      </a:r>
                      <a:r>
                        <a:rPr kumimoji="0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Фото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6203032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ДАННЫЕ ПО СУЩЕСТВУЮЩЕМУ БИЗНЕСУ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350520" y="6533277"/>
            <a:ext cx="1151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 За текущий год. В случае, если прошло 3 месяца и менее, то предоставить данные за предыдущий год</a:t>
            </a:r>
            <a:endParaRPr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9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7722428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БИЗНЕС-ПЛАН. ПРОДАЖА НОВЫХ АВТОМОБИЛЕЙ</a:t>
            </a:r>
          </a:p>
        </p:txBody>
      </p:sp>
      <p:graphicFrame>
        <p:nvGraphicFramePr>
          <p:cNvPr id="7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2777"/>
              </p:ext>
            </p:extLst>
          </p:nvPr>
        </p:nvGraphicFramePr>
        <p:xfrm>
          <a:off x="335280" y="2628598"/>
          <a:ext cx="11529059" cy="3591135"/>
        </p:xfrm>
        <a:graphic>
          <a:graphicData uri="http://schemas.openxmlformats.org/drawingml/2006/table">
            <a:tbl>
              <a:tblPr/>
              <a:tblGrid>
                <a:gridCol w="2048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2136"/>
                <a:gridCol w="2362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27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591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Прогноз продаж новых автомобилей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OMODA | JAECOO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75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Period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</a:rPr>
                        <a:t>(</a:t>
                      </a:r>
                      <a:r>
                        <a:rPr lang="en-US" sz="1000" b="1" u="none" strike="noStrike" cap="none" dirty="0" err="1" smtClean="0">
                          <a:ln>
                            <a:noFill/>
                          </a:ln>
                        </a:rPr>
                        <a:t>указать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000" b="1" u="none" strike="noStrike" cap="none" dirty="0" err="1" smtClean="0">
                          <a:ln>
                            <a:noFill/>
                          </a:ln>
                        </a:rPr>
                        <a:t>месяц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000" b="1" u="none" strike="noStrike" cap="none" dirty="0" err="1" smtClean="0">
                          <a:ln>
                            <a:noFill/>
                          </a:ln>
                        </a:rPr>
                        <a:t>начала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000" b="1" u="none" strike="noStrike" cap="none" dirty="0" err="1" smtClean="0">
                          <a:ln>
                            <a:noFill/>
                          </a:ln>
                        </a:rPr>
                        <a:t>продаж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</a:rPr>
                        <a:t>)*</a:t>
                      </a:r>
                      <a:endParaRPr lang="ru-RU" sz="1000" b="1" i="0" u="none" strike="noStrike" cap="none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05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OMODA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05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05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JAECOO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J6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J7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05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J8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05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Total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5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OMODA | JAECOO planned market share, %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Планируемая доля рынка </a:t>
                      </a:r>
                      <a:r>
                        <a:rPr lang="en-US" sz="1000" b="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OMODA | JAECOO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% (после открытия ДЦ)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9446"/>
              </p:ext>
            </p:extLst>
          </p:nvPr>
        </p:nvGraphicFramePr>
        <p:xfrm>
          <a:off x="323528" y="951570"/>
          <a:ext cx="11540811" cy="1512175"/>
        </p:xfrm>
        <a:graphic>
          <a:graphicData uri="http://schemas.openxmlformats.org/drawingml/2006/table">
            <a:tbl>
              <a:tblPr/>
              <a:tblGrid>
                <a:gridCol w="4452579"/>
                <a:gridCol w="2362744"/>
                <a:gridCol w="2362744"/>
                <a:gridCol w="2362744"/>
              </a:tblGrid>
              <a:tr h="28839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OMODA</a:t>
                      </a:r>
                      <a:r>
                        <a:rPr lang="en-US" sz="1000" b="1" u="none" strike="noStrike" cap="none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| JAECOO 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Cars Registration</a:t>
                      </a:r>
                      <a:r>
                        <a:rPr lang="ru-RU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Статистика регистрации новых </a:t>
                      </a:r>
                      <a:r>
                        <a:rPr lang="ru-RU" sz="1000" b="1" u="none" strike="noStrike" cap="none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автомобилей</a:t>
                      </a:r>
                      <a:r>
                        <a:rPr lang="en-US" sz="1000" b="1" u="none" strike="noStrike" cap="none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OMODA</a:t>
                      </a:r>
                      <a:r>
                        <a:rPr lang="en-US" sz="1000" b="1" u="none" strike="noStrike" cap="none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| JAECOO </a:t>
                      </a:r>
                      <a:r>
                        <a:rPr lang="ru-RU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000" b="1" u="none" strike="noStrike" cap="none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регионе</a:t>
                      </a:r>
                      <a:endParaRPr lang="ru-RU" sz="10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</a:tr>
              <a:tr h="424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n-US" sz="100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dern H Medium"/>
                          <a:cs typeface="Arial" panose="020B0604020202020204" pitchFamily="34" charset="0"/>
                        </a:rPr>
                        <a:t>Total market of the region</a:t>
                      </a:r>
                      <a:r>
                        <a:rPr lang="ru-RU" sz="10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dern H Medium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dern H Medium"/>
                          <a:cs typeface="Arial" panose="020B0604020202020204" pitchFamily="34" charset="0"/>
                        </a:rPr>
                        <a:t>units</a:t>
                      </a:r>
                      <a:r>
                        <a:rPr lang="ru-RU" sz="10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dern H Medium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dern H Medium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0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dern H Medium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dern H Medium"/>
                          <a:cs typeface="Arial" panose="020B0604020202020204" pitchFamily="34" charset="0"/>
                        </a:rPr>
                        <a:t>Общий объём рынка региона, шт.</a:t>
                      </a: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OMODA | JAECOO Sales</a:t>
                      </a:r>
                      <a:r>
                        <a:rPr lang="ru-RU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lang="en-US" sz="1000" b="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000" b="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Продажи </a:t>
                      </a:r>
                      <a:r>
                        <a:rPr lang="en-US" sz="1000" b="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OMODA</a:t>
                      </a:r>
                      <a:r>
                        <a:rPr lang="en-US" sz="1000" b="0" u="none" strike="noStrike" cap="none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| JAECOO</a:t>
                      </a:r>
                      <a:r>
                        <a:rPr lang="ru-RU" sz="1000" b="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шт.</a:t>
                      </a: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OMODA | JAECOO Market</a:t>
                      </a:r>
                      <a:r>
                        <a:rPr lang="en-US" sz="100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  <a:r>
                        <a:rPr lang="ru-RU" sz="1000" b="1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u="none" strike="noStrike" cap="none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cap="none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00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рынка</a:t>
                      </a:r>
                      <a:r>
                        <a:rPr lang="en-US" sz="100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OMODA</a:t>
                      </a:r>
                      <a:r>
                        <a:rPr lang="en-US" sz="1000" b="0" u="none" strike="noStrike" cap="none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| JAECOO</a:t>
                      </a:r>
                      <a:r>
                        <a:rPr lang="ru-RU" sz="1000" b="0" u="none" strike="noStrike" cap="none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000" u="none" strike="noStrike" cap="none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000" u="none" strike="noStrike" cap="none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000" u="none" strike="noStrike" cap="none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3"/>
          <p:cNvSpPr txBox="1"/>
          <p:nvPr/>
        </p:nvSpPr>
        <p:spPr bwMode="auto">
          <a:xfrm>
            <a:off x="323528" y="6281817"/>
            <a:ext cx="11540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 Месяц </a:t>
            </a:r>
            <a:r>
              <a:rPr lang="ru-RU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продаж указывается не ранее </a:t>
            </a:r>
            <a:r>
              <a:rPr lang="ru-RU" sz="1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3-х </a:t>
            </a:r>
            <a:r>
              <a:rPr lang="ru-RU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месяцев с момента </a:t>
            </a:r>
            <a:r>
              <a:rPr lang="ru-RU" sz="1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подачи заявки. Допустим более ранний старт продаж, если ДЦ будет готов к открытию</a:t>
            </a:r>
            <a:endParaRPr sz="1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1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42978BA-F507-41F8-A7C9-6A73E195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89" y="287337"/>
            <a:ext cx="2898181" cy="160366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22487"/>
            <a:ext cx="7691948" cy="4900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БИЗНЕС-ПЛАН. ПРОДАЖА ЗАПЧАСТЕЙ И АКСЕССУАРОВ</a:t>
            </a:r>
          </a:p>
        </p:txBody>
      </p:sp>
      <p:graphicFrame>
        <p:nvGraphicFramePr>
          <p:cNvPr id="8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59297"/>
              </p:ext>
            </p:extLst>
          </p:nvPr>
        </p:nvGraphicFramePr>
        <p:xfrm>
          <a:off x="335280" y="987574"/>
          <a:ext cx="11543756" cy="3147544"/>
        </p:xfrm>
        <a:graphic>
          <a:graphicData uri="http://schemas.openxmlformats.org/drawingml/2006/table">
            <a:tbl>
              <a:tblPr/>
              <a:tblGrid>
                <a:gridCol w="1616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6265"/>
                <a:gridCol w="245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4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883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Прогноз продаж запчастей и аксессуаров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OMODA | JAECOO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49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Period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/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24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OMODA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Spare parts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Запчасти, 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Accessories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Аксессуары, руб.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JAECOO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Spare parts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Запчасти, 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Accessories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Аксессуары, руб.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24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Total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52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2448</Words>
  <Application>Microsoft Office PowerPoint</Application>
  <PresentationFormat>Широкоэкранный</PresentationFormat>
  <Paragraphs>627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Courier New</vt:lpstr>
      <vt:lpstr>Dopis</vt:lpstr>
      <vt:lpstr>Modern H Medium</vt:lpstr>
      <vt:lpstr>Noto Sans Light</vt:lpstr>
      <vt:lpstr>Tahoma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CHERY AUTOMOBILE RUS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Nalyotov Roman</dc:creator>
  <cp:lastModifiedBy>Nalyotov Roman</cp:lastModifiedBy>
  <cp:revision>62</cp:revision>
  <dcterms:created xsi:type="dcterms:W3CDTF">2025-10-22T12:53:23Z</dcterms:created>
  <dcterms:modified xsi:type="dcterms:W3CDTF">2025-11-19T12:52:56Z</dcterms:modified>
</cp:coreProperties>
</file>