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90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7" r:id="rId30"/>
    <p:sldId id="284" r:id="rId31"/>
    <p:sldId id="283" r:id="rId32"/>
    <p:sldId id="286" r:id="rId33"/>
    <p:sldId id="285" r:id="rId34"/>
    <p:sldId id="289" r:id="rId35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86265B-4397-7FB4-4472-B80231A71239}">
  <a:tblStyle styleId="{9A86265B-4397-7FB4-4472-B80231A71239}" styleName="Светлый стиль 3 - акцент 1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  <a:fill>
          <a:solidFill>
            <a:schemeClr val="accent1">
              <a:alpha val="2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50800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5400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>
      <p:cViewPr>
        <p:scale>
          <a:sx n="150" d="100"/>
          <a:sy n="150" d="100"/>
        </p:scale>
        <p:origin x="6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/>
        </p:blipFill>
        <p:spPr bwMode="auto"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040C697-CEF0-4AA0-BB53-C62A56AE9DB5}" type="datetime1">
              <a:rPr lang="ru-RU"/>
              <a:t>14.05.2026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auto"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auto">
          <a:xfrm>
            <a:off x="685800" y="1505918"/>
            <a:ext cx="7772400" cy="1102519"/>
          </a:xfrm>
        </p:spPr>
        <p:txBody>
          <a:bodyPr/>
          <a:lstStyle>
            <a:lvl1pPr algn="ctr"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ECA633E-D657-4A79-A83D-04EE984DE52A}" type="datetime1">
              <a:rPr lang="ru-RU"/>
              <a:t>14.05.2026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F3EAFC-C88A-4D49-908D-F90B0283B2A1}" type="datetime1">
              <a:rPr lang="ru-RU"/>
              <a:t>14.05.2026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标题幻灯片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 bwMode="auto">
          <a:xfrm>
            <a:off x="404535" y="2121382"/>
            <a:ext cx="4615874" cy="5743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50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zh-CN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 bwMode="auto">
          <a:xfrm>
            <a:off x="364331" y="453390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>
              <a:defRPr/>
            </a:pPr>
            <a:fld id="{3FD8DFDD-E8CE-48F2-8F1A-61A6E5D65C90}" type="datetime1">
              <a:rPr lang="ru-RU"/>
              <a:t>14.05.2026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自定义版式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610476" y="421940"/>
            <a:ext cx="1132052" cy="139952"/>
          </a:xfrm>
          <a:prstGeom prst="rect">
            <a:avLst/>
          </a:prstGeom>
        </p:spPr>
      </p:pic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12D0D2-521A-4F2F-8D20-CA4DABBC0B22}" type="datetime1">
              <a:rPr lang="ru-RU"/>
              <a:t>14.05.2026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09600" y="205978"/>
            <a:ext cx="7924800" cy="857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0732301-A4C8-40C6-9F26-D1A9E5F2DA66}" type="datetime1">
              <a:rPr lang="ru-RU"/>
              <a:t>14.05.2026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 bwMode="auto">
          <a:xfrm>
            <a:off x="609600" y="1200150"/>
            <a:ext cx="7924800" cy="3086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09601" y="3721899"/>
            <a:ext cx="7885113" cy="1021556"/>
          </a:xfrm>
        </p:spPr>
        <p:txBody>
          <a:bodyPr anchor="t"/>
          <a:lstStyle>
            <a:lvl1pPr algn="l">
              <a:defRPr sz="3200" b="0" i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2596759"/>
            <a:ext cx="7885113" cy="1125140"/>
          </a:xfrm>
        </p:spPr>
        <p:txBody>
          <a:bodyPr anchor="b">
            <a:normAutofit/>
          </a:bodyPr>
          <a:lstStyle>
            <a:lvl1pPr marL="0" indent="0">
              <a:buNone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745B38-D1C3-4114-8E97-377E6940C08C}" type="datetime1">
              <a:rPr lang="ru-RU"/>
              <a:t>14.05.2026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0"/>
          <p:cNvSpPr>
            <a:spLocks noGrp="1"/>
          </p:cNvSpPr>
          <p:nvPr>
            <p:ph sz="quarter" idx="13"/>
          </p:nvPr>
        </p:nvSpPr>
        <p:spPr bwMode="auto">
          <a:xfrm>
            <a:off x="609600" y="1200150"/>
            <a:ext cx="3733800" cy="30861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/>
              <a:buChar char="•"/>
              <a:defRPr/>
            </a:lvl6pPr>
            <a:lvl7pPr>
              <a:buClr>
                <a:schemeClr val="tx2"/>
              </a:buClr>
              <a:buFont typeface="Arial"/>
              <a:buChar char="•"/>
              <a:defRPr/>
            </a:lvl7pPr>
            <a:lvl8pPr>
              <a:buClr>
                <a:schemeClr val="tx2"/>
              </a:buClr>
              <a:buFont typeface="Arial"/>
              <a:buChar char="•"/>
              <a:defRPr/>
            </a:lvl8pPr>
            <a:lvl9pPr>
              <a:buClr>
                <a:schemeClr val="tx2"/>
              </a:buClr>
              <a:buFont typeface="Arial"/>
              <a:buChar char="•"/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Content Placeholder 12"/>
          <p:cNvSpPr>
            <a:spLocks noGrp="1"/>
          </p:cNvSpPr>
          <p:nvPr>
            <p:ph sz="quarter" idx="14"/>
          </p:nvPr>
        </p:nvSpPr>
        <p:spPr bwMode="auto">
          <a:xfrm>
            <a:off x="4800600" y="1200150"/>
            <a:ext cx="3733800" cy="30861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609600" y="205978"/>
            <a:ext cx="7924800" cy="857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4A0203-2F47-43BE-B8DA-6F02CC1F2C00}" type="datetime1">
              <a:rPr lang="ru-RU"/>
              <a:t>14.05.2026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2"/>
          <p:cNvSpPr>
            <a:spLocks noGrp="1"/>
          </p:cNvSpPr>
          <p:nvPr>
            <p:ph sz="quarter" idx="14"/>
          </p:nvPr>
        </p:nvSpPr>
        <p:spPr bwMode="auto">
          <a:xfrm>
            <a:off x="4800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Content Placeholder 10"/>
          <p:cNvSpPr>
            <a:spLocks noGrp="1"/>
          </p:cNvSpPr>
          <p:nvPr>
            <p:ph sz="quarter" idx="13"/>
          </p:nvPr>
        </p:nvSpPr>
        <p:spPr bwMode="auto">
          <a:xfrm>
            <a:off x="609600" y="1657350"/>
            <a:ext cx="3733800" cy="26289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609600" y="205978"/>
            <a:ext cx="7924800" cy="857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800600" y="1200151"/>
            <a:ext cx="3733800" cy="431006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5764EC-0F63-4581-9019-BF7858A3FA72}" type="datetime1">
              <a:rPr lang="ru-RU"/>
              <a:t>14.05.2026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09600" y="205978"/>
            <a:ext cx="7924800" cy="85725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57D3BB-226C-4FB7-B0EF-EF31E0114B34}" type="datetime1">
              <a:rPr lang="ru-RU"/>
              <a:t>14.05.2026</a:t>
            </a:fld>
            <a:endParaRPr lang="ru-RU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051CDE-4F70-426B-86C9-E70F444843EE}" type="datetime1">
              <a:rPr lang="ru-RU"/>
              <a:t>14.05.2026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3962400" y="1085850"/>
            <a:ext cx="4648200" cy="32004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12648" y="1085850"/>
            <a:ext cx="2971800" cy="822960"/>
          </a:xfrm>
        </p:spPr>
        <p:txBody>
          <a:bodyPr anchor="b"/>
          <a:lstStyle>
            <a:lvl1pPr algn="l">
              <a:defRPr sz="1800" b="0" i="0" cap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12648" y="1910921"/>
            <a:ext cx="2971800" cy="23753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2F8484D-A585-43C1-9B47-7B29166B38A8}" type="datetime1">
              <a:rPr lang="ru-RU"/>
              <a:t>14.05.2026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10" descr="horizon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09600" y="1085850"/>
            <a:ext cx="2971800" cy="822960"/>
          </a:xfrm>
        </p:spPr>
        <p:txBody>
          <a:bodyPr anchor="b"/>
          <a:lstStyle>
            <a:lvl1pPr algn="l">
              <a:defRPr sz="1800" b="0" i="0" cap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657344" y="1085850"/>
            <a:ext cx="3419856" cy="260604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 extrusionOk="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00" y="1910920"/>
            <a:ext cx="2971800" cy="180383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91BB10-C027-4898-A0E9-D138B6801F8E}" type="datetime1">
              <a:rPr lang="ru-RU"/>
              <a:t>14.05.2026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05978"/>
            <a:ext cx="7924800" cy="8572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00154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715000" y="4767267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F5B1B6-DA3A-43F7-9F96-D8324C60F9A1}" type="datetime1">
              <a:rPr lang="ru-RU"/>
              <a:t>14.05.2026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6096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543800" y="4767267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611A6A-6C40-484C-8B8D-19086371E4E6}" type="slidenum">
              <a:rPr lang="ru-RU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>
        <a:spcBef>
          <a:spcPts val="0"/>
        </a:spcBef>
        <a:buNone/>
        <a:defRPr sz="3000" cap="all" spc="50">
          <a:solidFill>
            <a:schemeClr val="tx1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42900" indent="-3429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7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ctrTitle"/>
          </p:nvPr>
        </p:nvSpPr>
        <p:spPr bwMode="auto">
          <a:xfrm>
            <a:off x="395536" y="2733768"/>
            <a:ext cx="4615874" cy="57434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cs typeface="Calibri"/>
              </a:rPr>
              <a:t>ЗАЯВКА ОТ КАНДИДАТА</a:t>
            </a:r>
            <a:br>
              <a:rPr lang="zh-CN" sz="3600" b="1" dirty="0">
                <a:solidFill>
                  <a:srgbClr val="4C4C4C"/>
                </a:solidFill>
                <a:latin typeface="AG_Helvetica"/>
                <a:ea typeface="Microsoft YaHei"/>
                <a:cs typeface="Hiragino Sans GB W6"/>
              </a:rPr>
            </a:br>
            <a:r>
              <a:rPr lang="en-US" sz="3600" b="1" dirty="0">
                <a:solidFill>
                  <a:schemeClr val="tx1"/>
                </a:solidFill>
                <a:cs typeface="Calibri"/>
              </a:rPr>
              <a:t>2026</a:t>
            </a:r>
            <a:endParaRPr lang="ru-RU" sz="3600" b="1" dirty="0">
              <a:solidFill>
                <a:schemeClr val="tx1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79512" y="303498"/>
            <a:ext cx="7596336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800" b="1" dirty="0"/>
              <a:t>Прогнозный ПЛАН по </a:t>
            </a:r>
            <a:r>
              <a:rPr lang="ru-RU" sz="1800" b="1" dirty="0" err="1"/>
              <a:t>ПОСЛЕПРОДАЖНОму</a:t>
            </a:r>
            <a:r>
              <a:rPr lang="ru-RU" sz="1800" b="1" dirty="0"/>
              <a:t> </a:t>
            </a:r>
            <a:r>
              <a:rPr lang="ru-RU" sz="1800" b="1" dirty="0" err="1"/>
              <a:t>ОбСЛУЖИВАНИю</a:t>
            </a:r>
            <a:endParaRPr sz="2800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276295"/>
              </p:ext>
            </p:extLst>
          </p:nvPr>
        </p:nvGraphicFramePr>
        <p:xfrm>
          <a:off x="395536" y="752829"/>
          <a:ext cx="8136903" cy="1438586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91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745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Spare parts &amp; accessories Sales forecast /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Прогноз продаж запасных частей / Аксессуаров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202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6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2027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2028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Total (Rub)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Всего (</a:t>
                      </a:r>
                      <a:r>
                        <a:rPr lang="ru-RU" sz="800" b="1" u="none" strike="noStrike" cap="none" dirty="0" err="1">
                          <a:ln>
                            <a:noFill/>
                          </a:ln>
                        </a:rPr>
                        <a:t>Руб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Spare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parts (Rub) 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З/Ч (</a:t>
                      </a:r>
                      <a:r>
                        <a:rPr lang="ru-RU" sz="800" b="1" u="none" strike="noStrike" cap="none" dirty="0" err="1">
                          <a:ln>
                            <a:noFill/>
                          </a:ln>
                        </a:rPr>
                        <a:t>Руб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44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Accessories (Rub)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Аксессуары (</a:t>
                      </a:r>
                      <a:r>
                        <a:rPr lang="ru-RU" sz="800" b="1" u="none" strike="noStrike" cap="none" dirty="0" err="1">
                          <a:ln>
                            <a:noFill/>
                          </a:ln>
                        </a:rPr>
                        <a:t>Руб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46253"/>
              </p:ext>
            </p:extLst>
          </p:nvPr>
        </p:nvGraphicFramePr>
        <p:xfrm>
          <a:off x="395536" y="2355726"/>
          <a:ext cx="8136903" cy="1395588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91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299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Labor Hour Sales /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Прогноз выработки нормо-часов в сервисе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9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202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6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2027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2028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Total Labor Hours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Всего (Н/Ч)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05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W/S Sales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Слесарный ремонт (Н/Ч)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 err="1">
                          <a:ln>
                            <a:noFill/>
                          </a:ln>
                        </a:rPr>
                        <a:t>Bodyshop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Sales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Кузовной ремонт (Н/Ч)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Прогнозный ПЛАН по </a:t>
            </a:r>
            <a:r>
              <a:rPr lang="ru-RU" sz="2400" b="1" dirty="0" err="1"/>
              <a:t>МАРКЕТИНГу</a:t>
            </a:r>
            <a:endParaRPr dirty="0"/>
          </a:p>
        </p:txBody>
      </p:sp>
      <p:graphicFrame>
        <p:nvGraphicFramePr>
          <p:cNvPr id="5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58059"/>
              </p:ext>
            </p:extLst>
          </p:nvPr>
        </p:nvGraphicFramePr>
        <p:xfrm>
          <a:off x="323528" y="1113588"/>
          <a:ext cx="8280919" cy="1491461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591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Marketing Budget forecast  /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Прогноз  маркетинговых затрат*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202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6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2027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2028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EXEED Sales /  </a:t>
                      </a:r>
                      <a:r>
                        <a:rPr lang="ru-RU" sz="8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Продажи </a:t>
                      </a:r>
                      <a:r>
                        <a:rPr lang="en-US" sz="800" b="1" i="0" u="none" strike="noStrike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  <a:cs typeface="Arial"/>
                        </a:rPr>
                        <a:t>EXEED</a:t>
                      </a: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</a:txBody>
                  <a:tcPr marT="25717" marB="25717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25717" marB="2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25717" marB="2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25717" marB="2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Amount Rub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Сумма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,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Руб.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46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800" b="1" dirty="0"/>
                        <a:t>Amount per one </a:t>
                      </a:r>
                      <a:r>
                        <a:rPr lang="en-US" sz="800" b="1" dirty="0"/>
                        <a:t>car</a:t>
                      </a:r>
                      <a:r>
                        <a:rPr sz="800" b="1" dirty="0"/>
                        <a:t>, Rub</a:t>
                      </a:r>
                      <a:r>
                        <a:rPr lang="en-US" sz="800" b="1" dirty="0"/>
                        <a:t> </a:t>
                      </a:r>
                      <a:r>
                        <a:rPr sz="800" b="1" dirty="0"/>
                        <a:t>/ </a:t>
                      </a:r>
                      <a:r>
                        <a:rPr sz="800" b="1" dirty="0" err="1"/>
                        <a:t>Сумма</a:t>
                      </a:r>
                      <a:r>
                        <a:rPr sz="800" b="1" dirty="0"/>
                        <a:t> </a:t>
                      </a:r>
                      <a:r>
                        <a:rPr sz="800" b="1" dirty="0" err="1"/>
                        <a:t>на</a:t>
                      </a:r>
                      <a:r>
                        <a:rPr sz="800" b="1" dirty="0"/>
                        <a:t> </a:t>
                      </a:r>
                      <a:r>
                        <a:rPr sz="800" b="1" dirty="0" err="1"/>
                        <a:t>один</a:t>
                      </a:r>
                      <a:r>
                        <a:rPr sz="800" b="1" dirty="0"/>
                        <a:t> а/м, </a:t>
                      </a:r>
                      <a:r>
                        <a:rPr sz="800" b="1" dirty="0" err="1"/>
                        <a:t>Руб</a:t>
                      </a:r>
                      <a:r>
                        <a:rPr lang="ru-RU" sz="800" b="1" dirty="0"/>
                        <a:t>.</a:t>
                      </a:r>
                      <a:endParaRPr sz="800" b="1" dirty="0"/>
                    </a:p>
                  </a:txBody>
                  <a:tcPr marT="25717" marB="25717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25717" marB="2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25717" marB="25717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25717" marB="2571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11</a:t>
            </a:fld>
            <a:endParaRPr lang="ru-RU"/>
          </a:p>
        </p:txBody>
      </p:sp>
      <p:sp>
        <p:nvSpPr>
          <p:cNvPr id="366240826" name="TextBox 3"/>
          <p:cNvSpPr txBox="1"/>
          <p:nvPr/>
        </p:nvSpPr>
        <p:spPr bwMode="auto">
          <a:xfrm>
            <a:off x="1133043" y="4559154"/>
            <a:ext cx="6918239" cy="22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</a:rPr>
              <a:t>*Для расчета маркетингового бюджета рекомендуем использовать сумму не менее 30 000 руб. на один автомобиль</a:t>
            </a:r>
            <a:endParaRPr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Прогнозный отчет о прибылях и убытках</a:t>
            </a:r>
            <a:endParaRPr/>
          </a:p>
        </p:txBody>
      </p:sp>
      <p:graphicFrame>
        <p:nvGraphicFramePr>
          <p:cNvPr id="5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728590"/>
              </p:ext>
            </p:extLst>
          </p:nvPr>
        </p:nvGraphicFramePr>
        <p:xfrm>
          <a:off x="323528" y="713684"/>
          <a:ext cx="4392485" cy="2707584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50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/>
                        <a:t>Отдел продаж а/м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u="none" strike="noStrike" dirty="0"/>
                        <a:t>Общие продажи автомобилей (опт + розница), Шт.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>
                        <a:defRPr/>
                      </a:pPr>
                      <a:r>
                        <a:rPr lang="ru-RU" sz="600" b="1" u="none" strike="noStrike" dirty="0"/>
                        <a:t>Розничные продажи Штуки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Розничные продажи Выручка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Розничные продажи Валовая Прибыль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Оптовые продажи Штуки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Оптовые продажи Выручка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Оптовые продажи Валовая Прибыль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668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страховых/кредитных услуг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Продажа аксессуаров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828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доходы</a:t>
                      </a:r>
                      <a:endParaRPr dirty="0"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Переменные расходы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персонал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Постоянные расходы</a:t>
                      </a:r>
                      <a:endParaRPr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0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b="1" u="none" strike="noStrike"/>
                        <a:t>Итого прибыль от продаж новых а/м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u="none" strike="noStrike"/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u="none" strike="noStrike"/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u="none" strike="noStrike"/>
                        <a:t>0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2212">
                <a:tc grid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500" u="none" strike="noStrike" dirty="0"/>
                        <a:t>   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12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/>
                        <a:t>Отдел продаж подержанных а/м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Штуки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Выручка</a:t>
                      </a:r>
                      <a:endParaRPr dirty="0"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Валовая Прибыль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доходы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Переменные расходы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персонал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Постоянные расходы</a:t>
                      </a:r>
                      <a:endParaRPr dirty="0"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466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b="1" u="none" strike="noStrike" dirty="0"/>
                        <a:t>Итого прибыль от продаж подержанных а/м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08491"/>
              </p:ext>
            </p:extLst>
          </p:nvPr>
        </p:nvGraphicFramePr>
        <p:xfrm>
          <a:off x="4788025" y="713678"/>
          <a:ext cx="4176463" cy="3349144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379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2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/>
                        <a:t>Механический цех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Часы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Заказ наряды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Выручка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Валовая Прибыль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доходы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персонал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Постоянные расходы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6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u="none" strike="noStrike"/>
                        <a:t>Итого прибыль механического цеха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u="none" strike="noStrike"/>
                        <a:t>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u="none" strike="noStrike"/>
                        <a:t>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u="none" strike="noStrike"/>
                        <a:t>0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5446">
                <a:tc grid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500" u="none" strike="noStrike" dirty="0"/>
                        <a:t>  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82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/>
                        <a:t>Кузовной цех (при наличии)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Часы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Заказ наряды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Выручка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Валовая Прибыль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доходы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персонал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Постоянные расходы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35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b="1" u="none" strike="noStrike" dirty="0"/>
                        <a:t>Итого прибыль кузовного цеха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5446">
                <a:tc grid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500" u="none" strike="noStrike" dirty="0"/>
                        <a:t>  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 h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820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/>
                        <a:t>Продажи з/ч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з/ч выручка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з/ч прибыль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аксессуаров выручка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аксессуаров прибыль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Другие доходы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персонал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5446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Постоянные расходы</a:t>
                      </a:r>
                      <a:endParaRPr/>
                    </a:p>
                  </a:txBody>
                  <a:tcPr marL="3528" marR="3528" marT="1985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152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b="1" u="none" strike="noStrike"/>
                        <a:t>Итого прибыль от продажи з/ч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7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61469"/>
              </p:ext>
            </p:extLst>
          </p:nvPr>
        </p:nvGraphicFramePr>
        <p:xfrm>
          <a:off x="323528" y="3507854"/>
          <a:ext cx="4392487" cy="810093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9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800" b="1" u="none" strike="noStrike" dirty="0"/>
                        <a:t>Итоговые данные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6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7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 b="1" u="none" strike="noStrike" dirty="0"/>
                        <a:t>Итого 202</a:t>
                      </a:r>
                      <a:r>
                        <a:rPr lang="en-US" sz="600" b="1" u="none" strike="noStrike" dirty="0"/>
                        <a:t>8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Итого прибыль отделов</a:t>
                      </a:r>
                      <a:endParaRPr dirty="0"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Административные расходы</a:t>
                      </a:r>
                      <a:endParaRPr dirty="0"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 на собственность</a:t>
                      </a:r>
                      <a:endParaRPr dirty="0"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Проценты уплаченные</a:t>
                      </a:r>
                      <a:endParaRPr dirty="0"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25">
                <a:tc>
                  <a:txBody>
                    <a:bodyPr/>
                    <a:lstStyle/>
                    <a:p>
                      <a:pPr marL="88900" indent="0" algn="l" defTabSz="914400">
                        <a:defRPr/>
                      </a:pPr>
                      <a:r>
                        <a:rPr lang="ru-RU" sz="6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Прочие расходы</a:t>
                      </a:r>
                      <a:endParaRPr dirty="0"/>
                    </a:p>
                  </a:txBody>
                  <a:tcPr marL="3528" marR="3528" marT="1985" marB="0" anchor="b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0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700" b="1" u="none" strike="noStrike" dirty="0"/>
                        <a:t>Итого чистая прибыль периода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/>
                        <a:t>0</a:t>
                      </a:r>
                      <a:endParaRPr lang="ru-RU" sz="5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500" u="none" strike="noStrike" dirty="0"/>
                        <a:t>0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528" marR="3528" marT="198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ИНФОРМАЦИЯ О ПРЕДЛОЖЕНИИ</a:t>
            </a:r>
            <a:endParaRPr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56925"/>
              </p:ext>
            </p:extLst>
          </p:nvPr>
        </p:nvGraphicFramePr>
        <p:xfrm>
          <a:off x="323529" y="843558"/>
          <a:ext cx="8424863" cy="3753822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935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35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Investment type /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Формат организации здания (нужное подчеркнуть)</a:t>
                      </a:r>
                      <a:endParaRPr lang="ru-RU" sz="800" b="1" i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>
                          <a:ln>
                            <a:noFill/>
                          </a:ln>
                        </a:rPr>
                        <a:t>1. Greenfield / </a:t>
                      </a: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Новое строительство</a:t>
                      </a:r>
                      <a:endParaRPr/>
                    </a:p>
                    <a:p>
                      <a:pPr marL="160338" marR="0" lvl="0" indent="-160338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2</a:t>
                      </a:r>
                      <a:r>
                        <a:rPr lang="en-US" sz="800" u="none" strike="noStrike" cap="none">
                          <a:ln>
                            <a:noFill/>
                          </a:ln>
                        </a:rPr>
                        <a:t>. Reconstruction / </a:t>
                      </a: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Реконструкция</a:t>
                      </a:r>
                      <a:endParaRPr lang="en-US" sz="800" u="none" strike="noStrike" cap="none">
                        <a:ln>
                          <a:noFill/>
                        </a:ln>
                      </a:endParaRPr>
                    </a:p>
                    <a:p>
                      <a:pPr marL="160338" marR="0" lvl="0" indent="-160338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3</a:t>
                      </a:r>
                      <a:r>
                        <a:rPr lang="en-US" sz="800" u="none" strike="noStrike" cap="none">
                          <a:ln>
                            <a:noFill/>
                          </a:ln>
                        </a:rPr>
                        <a:t>. Rebranding / </a:t>
                      </a: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Ребрендинг</a:t>
                      </a: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Facility type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Тип дилерского центра (нужное подчеркнуть)</a:t>
                      </a:r>
                      <a:endParaRPr lang="ru-RU" sz="800" b="1" i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Моно-бренд</a:t>
                      </a:r>
                      <a:r>
                        <a:rPr lang="en-US" sz="800" u="none" strike="noStrike" cap="none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u="none" strike="noStrike" cap="none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Совмещенный / Сити-холл шоурум </a:t>
                      </a:r>
                      <a:endParaRPr lang="en-US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41">
                <a:tc rowSpan="8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Facility details /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b="1" u="none" strike="noStrike" cap="none" dirty="0">
                          <a:ln>
                            <a:noFill/>
                          </a:ln>
                        </a:rPr>
                        <a:t>Данные по помещению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Address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Адрес предлагаемого здания дилерского</a:t>
                      </a:r>
                      <a:r>
                        <a:rPr lang="ru-RU" sz="800" b="1" u="none" strike="noStrike" cap="none" baseline="0" dirty="0">
                          <a:ln>
                            <a:noFill/>
                          </a:ln>
                        </a:rPr>
                        <a:t> центра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722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Property status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Статус собственности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Кадастровый номер участка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027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 err="1">
                          <a:ln>
                            <a:noFill/>
                          </a:ln>
                        </a:rPr>
                        <a:t>Landplot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size 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Размер земельного участка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Га</a:t>
                      </a: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888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Showroom (including the delivery car area) / </a:t>
                      </a:r>
                      <a:endParaRPr lang="ru-RU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Шоу-</a:t>
                      </a:r>
                      <a:r>
                        <a:rPr lang="ru-RU" sz="800" b="1" u="none" strike="noStrike" cap="none" dirty="0" err="1">
                          <a:ln>
                            <a:noFill/>
                          </a:ln>
                        </a:rPr>
                        <a:t>рум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(включая зону выдачи новых</a:t>
                      </a:r>
                      <a:r>
                        <a:rPr lang="ru-RU" sz="800" b="1" u="none" strike="noStrike" cap="none" baseline="0" dirty="0">
                          <a:ln>
                            <a:noFill/>
                          </a:ln>
                        </a:rPr>
                        <a:t> авто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,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если более 1 этажа, то указать данные по каждому этажу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ko-KR" sz="800" u="none" strike="noStrike" cap="none">
                          <a:ln>
                            <a:noFill/>
                          </a:ln>
                        </a:rPr>
                        <a:t>㎡ </a:t>
                      </a:r>
                      <a:r>
                        <a:rPr lang="en-US" sz="800" u="none" strike="noStrike" cap="none">
                          <a:ln>
                            <a:noFill/>
                          </a:ln>
                        </a:rPr>
                        <a:t>(  m x   m)</a:t>
                      </a: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2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W/S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Слесарный цех</a:t>
                      </a:r>
                      <a:br>
                        <a:rPr lang="en-US" sz="800" b="1" u="none" strike="noStrike" cap="none" dirty="0">
                          <a:ln>
                            <a:noFill/>
                          </a:ln>
                        </a:rPr>
                      </a:b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ko-KR" sz="800" u="none" strike="noStrike" cap="none">
                          <a:ln>
                            <a:noFill/>
                          </a:ln>
                        </a:rPr>
                        <a:t>㎡ </a:t>
                      </a:r>
                      <a:r>
                        <a:rPr lang="en-US" sz="800" u="none" strike="noStrike" cap="none">
                          <a:ln>
                            <a:noFill/>
                          </a:ln>
                        </a:rPr>
                        <a:t>(  m x   m)</a:t>
                      </a: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79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Warehouse spare</a:t>
                      </a:r>
                      <a:r>
                        <a:rPr lang="en-US" sz="800" b="1" u="none" strike="noStrike" cap="none" baseline="0" dirty="0">
                          <a:ln>
                            <a:noFill/>
                          </a:ln>
                        </a:rPr>
                        <a:t> parts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Склад запасных</a:t>
                      </a:r>
                      <a:r>
                        <a:rPr lang="ru-RU" sz="800" b="1" u="none" strike="noStrike" cap="none" baseline="0" dirty="0">
                          <a:ln>
                            <a:noFill/>
                          </a:ln>
                        </a:rPr>
                        <a:t> частей</a:t>
                      </a: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ko-KR" sz="800" u="none" strike="noStrike" cap="none" dirty="0">
                          <a:ln>
                            <a:noFill/>
                          </a:ln>
                        </a:rPr>
                        <a:t>㎡ 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(  m x   m)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879">
                <a:tc vMerge="1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 err="1">
                          <a:ln>
                            <a:noFill/>
                          </a:ln>
                        </a:rPr>
                        <a:t>Bodyshop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Кузовной цех </a:t>
                      </a: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800" u="none" strike="noStrike" cap="none">
                          <a:ln>
                            <a:noFill/>
                          </a:ln>
                        </a:rPr>
                        <a:t>㎡ 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(  m x   m)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45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Communications availability (electricity, water, heating)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Наличие коммуникаций (электричество, вода, отопление)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739"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Terms of launching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Срок готовности к запуску дилерского</a:t>
                      </a:r>
                      <a:r>
                        <a:rPr lang="ru-RU" sz="800" b="1" u="none" strike="noStrike" cap="none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центра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ММ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/ ГГГГГ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14</a:t>
            </a:fld>
            <a:endParaRPr lang="ru-RU"/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/>
              <a:t>ИНФОРМАЦИЯ О ПРЕДЛОЖЕНИИ. ОТДЕЛ ПРОДАЖ</a:t>
            </a:r>
            <a:endParaRPr sz="28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42994"/>
              </p:ext>
            </p:extLst>
          </p:nvPr>
        </p:nvGraphicFramePr>
        <p:xfrm>
          <a:off x="755576" y="734452"/>
          <a:ext cx="6768752" cy="3541940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28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требования к помещениям / 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или назначение помещений</a:t>
                      </a:r>
                      <a:endParaRPr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Дилерского Центра </a:t>
                      </a:r>
                      <a:r>
                        <a:rPr lang="en-US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EXEED</a:t>
                      </a: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9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Укажите класс</a:t>
                      </a: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7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А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(стандартный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моно бренд)</a:t>
                      </a:r>
                      <a:endParaRPr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В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(минимальный моно бренд)</a:t>
                      </a:r>
                      <a:endParaRPr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Предложение кандидата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(указать «Да / Нет»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значение)</a:t>
                      </a:r>
                      <a:endParaRPr dirty="0"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Минимальная площадь выставочного зала (м</a:t>
                      </a:r>
                      <a:r>
                        <a:rPr lang="ru-RU" sz="900" u="none" strike="noStrike" baseline="30000">
                          <a:latin typeface="+mn-lt"/>
                        </a:rPr>
                        <a:t>2</a:t>
                      </a:r>
                      <a:r>
                        <a:rPr lang="ru-RU" sz="900" u="none" strike="noStrike">
                          <a:latin typeface="+mn-lt"/>
                        </a:rPr>
                        <a:t>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От 600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От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Рекомендованная ширина выставочного зала (м)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Рекомендованная глубина выставочного зала (м)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Внутренняя полезная высота здания (м)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6,5 (мин 5 м)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6,5 (мин 5)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Количество а/м, которое можно представить в выставочном зале (шт.)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Наличие отдельной входной группы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Разделяющая стена-перегородка высотой не менее 2 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Нет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Ресепшн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Клиентская зона отдыха (продажи и сервис)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Зона демонстрации дополнительного оборудования и знаний о бренде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Детский уголок (комната)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Кафе / Кофе Зона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Касса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85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Зона выдачи нового автомобиля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Офис руководителя отдела продаж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Количество отдельных рабочих мест консультантов по продажам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16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Количество рабочих мест консультантов по финансовым услугам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Количество комнат для переговоров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Учебный класс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*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725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Количество рабочих мест оценщика Трейд Ин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755576" y="4587974"/>
            <a:ext cx="39629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00" dirty="0"/>
              <a:t>* - Допускается совместное использование помещений с другими брендами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22529" y="4645682"/>
            <a:ext cx="288032" cy="11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92080" y="4587974"/>
            <a:ext cx="33123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/>
              <a:t>- Ячейки ОБЯЗАТЕЛЬНЫЕ к заполнению кандидатом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15</a:t>
            </a:fld>
            <a:endParaRPr lang="ru-RU"/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/>
              <a:t>ИНФОРМАЦИЯ О ПРЕДЛОЖЕНИИ. ОТДЕЛ ППО</a:t>
            </a:r>
            <a:endParaRPr sz="28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48577"/>
              </p:ext>
            </p:extLst>
          </p:nvPr>
        </p:nvGraphicFramePr>
        <p:xfrm>
          <a:off x="755576" y="915566"/>
          <a:ext cx="6768752" cy="3442482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28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требования к помещениям / 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или назначение помещений</a:t>
                      </a:r>
                      <a:endParaRPr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Дилерского Центра </a:t>
                      </a:r>
                      <a:r>
                        <a:rPr lang="en-US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EXEED</a:t>
                      </a: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9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Укажите класс</a:t>
                      </a: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244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А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(стандартный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моно бренд)</a:t>
                      </a:r>
                      <a:endParaRPr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В</a:t>
                      </a:r>
                      <a:b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(минимальный моно бренд)</a:t>
                      </a:r>
                      <a:endParaRPr dirty="0"/>
                    </a:p>
                  </a:txBody>
                  <a:tcPr marL="2931" marR="2931" marT="293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Предложение кандидата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(указать «Да / Нет»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значение)</a:t>
                      </a:r>
                      <a:endParaRPr dirty="0"/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Минимальное кол-во подъемников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шт. 150 м2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выделенной мойки 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EXEED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 м2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Выделенная зона прямой приемки 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 м2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Общая площадь склада для запасных частей и аксессуаров (м2)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помещения для хранения гарантийных деталей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Стенд шиномонтажа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Пост регулировки УУК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Складское помещение под ГСМ (м2)</a:t>
                      </a:r>
                      <a:endParaRPr dirty="0"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Выделенная зона для сотрудников сервиса (раздевалка)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+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Выделенное место под установку доп.обрудования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Помещение для хранения специального инструмента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Выделенное место под установку компрессор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Зона выдачи с сервиса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рабочих мест консультантов по сервису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рабочих мест менеджера по работе с клиентами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рабочих мест продавцов по з/ч и аксессуарам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632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Офис руководителя ППО и руководителя отдела з/ч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1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постов для быстрого сервисного обслуживания с подъемником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подменного автомобиля </a:t>
                      </a:r>
                      <a:r>
                        <a:rPr lang="en-US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EXEED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922529" y="4645682"/>
            <a:ext cx="288032" cy="11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92080" y="4587974"/>
            <a:ext cx="33123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/>
              <a:t>- Ячейки ОБЯЗАТЕЛЬНЫЕ к заполнению кандидатом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16</a:t>
            </a:fld>
            <a:endParaRPr lang="ru-RU"/>
          </a:p>
        </p:txBody>
      </p:sp>
      <p:sp>
        <p:nvSpPr>
          <p:cNvPr id="3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/>
              <a:t>ИНФОРМАЦИЯ О ПРЕДЛОЖЕНИИ. ДОПОЛНИТЕЛЬНО</a:t>
            </a:r>
            <a:endParaRPr sz="28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91817"/>
              </p:ext>
            </p:extLst>
          </p:nvPr>
        </p:nvGraphicFramePr>
        <p:xfrm>
          <a:off x="755576" y="1275606"/>
          <a:ext cx="6768752" cy="1994682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328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требования к помещениям / </a:t>
                      </a:r>
                      <a:b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Название или назначение помещений</a:t>
                      </a:r>
                      <a:endParaRPr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Дилерского Центра </a:t>
                      </a:r>
                      <a:r>
                        <a:rPr lang="en-US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EXEED</a:t>
                      </a: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900" b="1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Укажите класс</a:t>
                      </a: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571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А</a:t>
                      </a: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 В</a:t>
                      </a: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Предложение кандидата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(указать «Да / Нет»</a:t>
                      </a:r>
                      <a:endParaRPr dirty="0"/>
                    </a:p>
                    <a:p>
                      <a:pPr algn="ctr"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или значение)</a:t>
                      </a:r>
                      <a:endParaRPr dirty="0"/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4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Парковки автомобилей для тест-драйва и подменного автомобиля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5+1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5+1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Парковки для клиентов отдела продаж (единиц) 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dirty="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Парковки для клиентов сервиса (единиц) 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Участок земли (включая территорию для кузовного цеха)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Участок (не включая территорию для кузовного цеха)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Территория, занимаемая зданием (включая кузовной цех)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8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Территория, занимаемая зданием (не включая кузовной цех) (м2)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1900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Высота здания (м) 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9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8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432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latin typeface="+mn-lt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Подменные автомобили (единиц)</a:t>
                      </a:r>
                      <a:endParaRPr/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900" u="none" strike="noStrike" dirty="0"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931" marR="2931" marT="2931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4922529" y="4645682"/>
            <a:ext cx="288032" cy="11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292080" y="4587974"/>
            <a:ext cx="33123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dirty="0"/>
              <a:t>- Ячейки ОБЯЗАТЕЛЬНЫЕ к заполнению кандидатом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СРОКИ ВВОДА ОБЪЕКТА В ЭКСПЛУАТАЦИЮ и предполагаемые инвестиции</a:t>
            </a:r>
            <a:endParaRPr/>
          </a:p>
        </p:txBody>
      </p:sp>
      <p:graphicFrame>
        <p:nvGraphicFramePr>
          <p:cNvPr id="5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465158"/>
              </p:ext>
            </p:extLst>
          </p:nvPr>
        </p:nvGraphicFramePr>
        <p:xfrm>
          <a:off x="251520" y="1131590"/>
          <a:ext cx="8496944" cy="3335665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4264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8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2146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Construction schedule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 Сроки и этапы строительства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77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Stage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Этапы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Start /</a:t>
                      </a:r>
                      <a:endParaRPr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Начало этапа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Finish /</a:t>
                      </a:r>
                      <a:endParaRPr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Завершение этапа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Planned investment  / </a:t>
                      </a: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Предполагаемые инвестиции</a:t>
                      </a:r>
                      <a:endParaRPr dirty="0"/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Project development and approvals / 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Проектирование / Получение разрешительной документации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ММ/ ГГГГ</a:t>
                      </a: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ММ / ГГГГ</a:t>
                      </a: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b="0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тыс. руб.</a:t>
                      </a:r>
                      <a:endParaRPr/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Ground works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Земельные работы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71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Basement construction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Фундаментные работы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Cage construction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Закрытие теплового контура здания, изменение фасада 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Interior wall construction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Возведение внутренних стен и перегородок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46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Finishing Work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Проведение внутренних отделочных работ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46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Order and delivery of equipment and CI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Заказ и поставка оборудования и элементов корпоративной идентификации</a:t>
                      </a:r>
                      <a:endParaRPr dirty="0"/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Technical Audit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Установка элементов корпоративной идентификации и готовность к техническому аудиту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Start of operation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dealer</a:t>
                      </a:r>
                      <a:r>
                        <a:rPr lang="en-US" sz="800" b="1" u="none" strike="noStrike" cap="none" baseline="0" dirty="0">
                          <a:ln>
                            <a:noFill/>
                          </a:ln>
                        </a:rPr>
                        <a:t> center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Начало операционной деятельности дилерского центра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ИНФОРМАЦИЯ О ГОРОДЕ И РЕГИОНЕ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18</a:t>
            </a:fld>
            <a:endParaRPr lang="ru-RU"/>
          </a:p>
        </p:txBody>
      </p:sp>
      <p:graphicFrame>
        <p:nvGraphicFramePr>
          <p:cNvPr id="7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499103"/>
              </p:ext>
            </p:extLst>
          </p:nvPr>
        </p:nvGraphicFramePr>
        <p:xfrm>
          <a:off x="251520" y="915566"/>
          <a:ext cx="8352928" cy="3030035"/>
        </p:xfrm>
        <a:graphic>
          <a:graphicData uri="http://schemas.openxmlformats.org/drawingml/2006/table">
            <a:tbl>
              <a:tblPr/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13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City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Город</a:t>
                      </a:r>
                      <a:endParaRPr strike="noStrike" dirty="0"/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1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/ </a:t>
                      </a: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Область </a:t>
                      </a: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край</a:t>
                      </a: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1000" b="1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26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City population / </a:t>
                      </a: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населения города</a:t>
                      </a:r>
                      <a:endParaRPr sz="1000" b="1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3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population /</a:t>
                      </a:r>
                      <a:endParaRPr strike="noStrike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Численность населения области </a:t>
                      </a: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края</a:t>
                      </a: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sz="1000" b="1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13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Distance from Moscow / </a:t>
                      </a: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Расстояние до Москвы</a:t>
                      </a:r>
                      <a:endParaRPr sz="1000" b="1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0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Average monthly sales (AEB) / </a:t>
                      </a: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Среднемесячные продажи</a:t>
                      </a: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а/м в городе за последние 6 мес. (</a:t>
                      </a:r>
                      <a:r>
                        <a:rPr lang="en-US" sz="1000" b="1" u="none" strike="noStrik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AEB)</a:t>
                      </a:r>
                      <a:endParaRPr sz="1000" b="1" u="none" strike="noStrike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32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industries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отрасли промышленности в регионе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446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development prospect / 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Перспективы развития региона</a:t>
                      </a:r>
                      <a:endParaRPr sz="1000" b="1" u="none" strike="noStrike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0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lnL w="12699" algn="ctr">
                      <a:solidFill>
                        <a:schemeClr val="accent1"/>
                      </a:solidFill>
                    </a:lnL>
                    <a:lnR w="12699" algn="ctr">
                      <a:solidFill>
                        <a:schemeClr val="accent1"/>
                      </a:solidFill>
                    </a:lnR>
                    <a:lnT w="12699" algn="ctr">
                      <a:solidFill>
                        <a:schemeClr val="accent1"/>
                      </a:solidFill>
                    </a:lnT>
                    <a:lnB w="12699" algn="ctr">
                      <a:solidFill>
                        <a:schemeClr val="accent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КАРТА РОССИИ</a:t>
            </a:r>
            <a:endParaRPr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/>
          <a:srcRect l="33568"/>
          <a:stretch/>
        </p:blipFill>
        <p:spPr bwMode="auto">
          <a:xfrm>
            <a:off x="1495757" y="804792"/>
            <a:ext cx="5596523" cy="35514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 стрелкой 8"/>
          <p:cNvCxnSpPr>
            <a:cxnSpLocks/>
          </p:cNvCxnSpPr>
          <p:nvPr/>
        </p:nvCxnSpPr>
        <p:spPr bwMode="auto">
          <a:xfrm flipV="1">
            <a:off x="6012160" y="1635646"/>
            <a:ext cx="693311" cy="73496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4"/>
          <p:cNvCxnSpPr>
            <a:cxnSpLocks/>
          </p:cNvCxnSpPr>
          <p:nvPr/>
        </p:nvCxnSpPr>
        <p:spPr bwMode="auto">
          <a:xfrm>
            <a:off x="5930916" y="2453000"/>
            <a:ext cx="585300" cy="622806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5"/>
          <p:cNvSpPr txBox="1"/>
          <p:nvPr/>
        </p:nvSpPr>
        <p:spPr bwMode="auto">
          <a:xfrm>
            <a:off x="4976172" y="1850185"/>
            <a:ext cx="1045478" cy="246221"/>
          </a:xfrm>
          <a:prstGeom prst="rect">
            <a:avLst/>
          </a:prstGeom>
          <a:solidFill>
            <a:srgbClr val="392351"/>
          </a:solidFill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  <a:ea typeface="Modern H Medium"/>
              </a:rPr>
              <a:t>ПРЕДЛОЖЕНИЕ</a:t>
            </a:r>
            <a:endParaRPr dirty="0"/>
          </a:p>
        </p:txBody>
      </p:sp>
      <p:cxnSp>
        <p:nvCxnSpPr>
          <p:cNvPr id="9" name="Прямая со стрелкой 9"/>
          <p:cNvCxnSpPr>
            <a:cxnSpLocks/>
          </p:cNvCxnSpPr>
          <p:nvPr/>
        </p:nvCxnSpPr>
        <p:spPr bwMode="auto">
          <a:xfrm>
            <a:off x="1932894" y="2410769"/>
            <a:ext cx="3863242" cy="1696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19</a:t>
            </a:fld>
            <a:endParaRPr lang="ru-RU"/>
          </a:p>
        </p:txBody>
      </p:sp>
      <p:sp>
        <p:nvSpPr>
          <p:cNvPr id="217105939" name="TextBox 217105938"/>
          <p:cNvSpPr txBox="1"/>
          <p:nvPr/>
        </p:nvSpPr>
        <p:spPr bwMode="auto">
          <a:xfrm>
            <a:off x="3488530" y="2139702"/>
            <a:ext cx="881126" cy="28020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300 </a:t>
            </a:r>
            <a:r>
              <a:rPr sz="1200" b="1" dirty="0">
                <a:solidFill>
                  <a:srgbClr val="FF0000"/>
                </a:solidFill>
              </a:rPr>
              <a:t>КМ.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367582" y="1931505"/>
            <a:ext cx="796706" cy="28020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100 </a:t>
            </a:r>
            <a:r>
              <a:rPr sz="1200" b="1" dirty="0">
                <a:solidFill>
                  <a:srgbClr val="FF0000"/>
                </a:solidFill>
              </a:rPr>
              <a:t>КМ.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6300192" y="2499742"/>
            <a:ext cx="796706" cy="28020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100 </a:t>
            </a:r>
            <a:r>
              <a:rPr sz="1200" b="1" dirty="0">
                <a:solidFill>
                  <a:srgbClr val="FF0000"/>
                </a:solidFill>
              </a:rPr>
              <a:t>КМ.</a:t>
            </a:r>
          </a:p>
        </p:txBody>
      </p:sp>
      <p:sp>
        <p:nvSpPr>
          <p:cNvPr id="15" name="Заголовок 1"/>
          <p:cNvSpPr txBox="1"/>
          <p:nvPr/>
        </p:nvSpPr>
        <p:spPr bwMode="auto">
          <a:xfrm>
            <a:off x="1187624" y="4515966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Расстояние указывается до ближайших ДЦ </a:t>
            </a:r>
            <a:r>
              <a:rPr lang="en-US" sz="1400" b="1" dirty="0">
                <a:solidFill>
                  <a:srgbClr val="FF0000"/>
                </a:solidFill>
              </a:rPr>
              <a:t>EXEED</a:t>
            </a:r>
            <a:r>
              <a:rPr lang="ru-RU" sz="1400" b="1" dirty="0">
                <a:solidFill>
                  <a:srgbClr val="FF0000"/>
                </a:solidFill>
              </a:rPr>
              <a:t> в км, по прямой</a:t>
            </a: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16" name="Волна 7"/>
          <p:cNvSpPr/>
          <p:nvPr/>
        </p:nvSpPr>
        <p:spPr bwMode="auto">
          <a:xfrm rot="2198099">
            <a:off x="6436668" y="807293"/>
            <a:ext cx="2669072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392351"/>
                </a:solidFill>
              </a:rPr>
              <a:t>ПРИМЕР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132794"/>
              </p:ext>
            </p:extLst>
          </p:nvPr>
        </p:nvGraphicFramePr>
        <p:xfrm>
          <a:off x="1115616" y="1761660"/>
          <a:ext cx="6480720" cy="899534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33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Company /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Компания</a:t>
                      </a:r>
                      <a:endParaRPr dirty="0"/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33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City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Город</a:t>
                      </a:r>
                      <a:endParaRPr dirty="0"/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856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dirty="0"/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1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ОБЩАЯ ИНФОРМАЦИЯ О КОМПАНИИ</a:t>
            </a:r>
            <a:endParaRPr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/>
              <a:t>КАРТА ГОРОДА </a:t>
            </a:r>
            <a:r>
              <a:rPr lang="ru-RU" sz="1400" b="1"/>
              <a:t>(Также нанесите расположение других брендов) </a:t>
            </a:r>
            <a:endParaRPr/>
          </a:p>
        </p:txBody>
      </p:sp>
      <p:sp>
        <p:nvSpPr>
          <p:cNvPr id="7" name="TextBox 8"/>
          <p:cNvSpPr txBox="1"/>
          <p:nvPr/>
        </p:nvSpPr>
        <p:spPr bwMode="auto">
          <a:xfrm>
            <a:off x="157827" y="4515966"/>
            <a:ext cx="8878669" cy="276999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dirty="0">
                <a:ea typeface="Modern H Medium"/>
              </a:rPr>
              <a:t>Указать расстояния от места нахождения здания по заявке до ближайших существующих </a:t>
            </a:r>
            <a:r>
              <a:rPr lang="ru-RU" sz="1200" b="1" u="sng" dirty="0">
                <a:ea typeface="Modern H Medium"/>
              </a:rPr>
              <a:t>центров по прямой</a:t>
            </a:r>
            <a:endParaRPr lang="ru-RU" sz="1200" dirty="0">
              <a:ea typeface="Modern H Medium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26" y="699542"/>
            <a:ext cx="6753150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Волна 7"/>
          <p:cNvSpPr/>
          <p:nvPr/>
        </p:nvSpPr>
        <p:spPr bwMode="auto">
          <a:xfrm rot="2198099">
            <a:off x="6590988" y="879301"/>
            <a:ext cx="2669072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392351"/>
                </a:solidFill>
              </a:rPr>
              <a:t>ПРИМЕР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88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КАРТА РАЙОНА</a:t>
            </a:r>
            <a:endParaRPr/>
          </a:p>
        </p:txBody>
      </p:sp>
      <p:sp>
        <p:nvSpPr>
          <p:cNvPr id="13" name="TextBox 11"/>
          <p:cNvSpPr txBox="1"/>
          <p:nvPr/>
        </p:nvSpPr>
        <p:spPr bwMode="auto">
          <a:xfrm>
            <a:off x="395536" y="4414341"/>
            <a:ext cx="8424936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>
                <a:ea typeface="Modern H Medium"/>
              </a:rPr>
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</a:r>
            <a:endParaRPr sz="1200" dirty="0"/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21</a:t>
            </a:fld>
            <a:endParaRPr lang="ru-RU"/>
          </a:p>
        </p:txBody>
      </p:sp>
      <p:pic>
        <p:nvPicPr>
          <p:cNvPr id="15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699542"/>
            <a:ext cx="5329791" cy="3627562"/>
          </a:xfrm>
          <a:prstGeom prst="rect">
            <a:avLst/>
          </a:prstGeom>
        </p:spPr>
      </p:pic>
      <p:sp>
        <p:nvSpPr>
          <p:cNvPr id="16" name="Волна 7"/>
          <p:cNvSpPr/>
          <p:nvPr/>
        </p:nvSpPr>
        <p:spPr bwMode="auto">
          <a:xfrm rot="2198099">
            <a:off x="6374964" y="1117715"/>
            <a:ext cx="2669072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392351"/>
                </a:solidFill>
              </a:rPr>
              <a:t>ПРИМЕР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СХЕМА ГЕНЕРАЛЬНОГО ПЛАНА локации</a:t>
            </a:r>
            <a:endParaRPr dirty="0"/>
          </a:p>
        </p:txBody>
      </p:sp>
      <p:sp>
        <p:nvSpPr>
          <p:cNvPr id="6" name="Волна 7"/>
          <p:cNvSpPr/>
          <p:nvPr/>
        </p:nvSpPr>
        <p:spPr bwMode="auto">
          <a:xfrm rot="2198099">
            <a:off x="6374964" y="807294"/>
            <a:ext cx="2669072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392351"/>
                </a:solidFill>
              </a:rPr>
              <a:t>ПРИМЕР</a:t>
            </a:r>
            <a:endParaRPr dirty="0"/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22</a:t>
            </a:fld>
            <a:endParaRPr lang="ru-RU"/>
          </a:p>
        </p:txBody>
      </p:sp>
      <p:pic>
        <p:nvPicPr>
          <p:cNvPr id="1026" name="Рисунок 1" descr="cid:image001.png@01D8EF85.AD7738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" y="771550"/>
            <a:ext cx="6850410" cy="406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ПЛАНИРОВКА предлагаемого здания</a:t>
            </a:r>
            <a:endParaRPr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082819"/>
              </p:ext>
            </p:extLst>
          </p:nvPr>
        </p:nvGraphicFramePr>
        <p:xfrm>
          <a:off x="157827" y="951571"/>
          <a:ext cx="2397948" cy="1260139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1605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3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Showroom 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Шоу-</a:t>
                      </a:r>
                      <a:r>
                        <a:rPr lang="ru-RU" sz="700" u="none" strike="noStrike" cap="none" dirty="0" err="1">
                          <a:ln>
                            <a:noFill/>
                          </a:ln>
                        </a:rPr>
                        <a:t>рум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endParaRPr lang="en-US" sz="700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м</a:t>
                      </a:r>
                      <a:r>
                        <a:rPr lang="ru-RU" sz="700" u="none" strike="noStrike" cap="none" baseline="30000">
                          <a:ln>
                            <a:noFill/>
                          </a:ln>
                        </a:rPr>
                        <a:t>2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 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(m x m)</a:t>
                      </a: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59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W/S 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Слесарный цех</a:t>
                      </a:r>
                      <a:br>
                        <a:rPr lang="en-US" sz="700" u="none" strike="noStrike" cap="none" dirty="0">
                          <a:ln>
                            <a:noFill/>
                          </a:ln>
                        </a:rPr>
                      </a:b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м</a:t>
                      </a:r>
                      <a:r>
                        <a:rPr lang="ru-RU" sz="700" u="none" strike="noStrike" cap="none" baseline="30000" dirty="0">
                          <a:ln>
                            <a:noFill/>
                          </a:ln>
                        </a:rPr>
                        <a:t>2</a:t>
                      </a:r>
                      <a:endParaRPr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m x m)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6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b="0" u="none" strike="noStrike" cap="none" dirty="0">
                          <a:ln>
                            <a:noFill/>
                          </a:ln>
                        </a:rPr>
                        <a:t>Warehouse  / </a:t>
                      </a:r>
                      <a:r>
                        <a:rPr lang="ru-RU" sz="700" b="0" u="none" strike="noStrike" cap="none" dirty="0">
                          <a:ln>
                            <a:noFill/>
                          </a:ln>
                        </a:rPr>
                        <a:t>Склад </a:t>
                      </a:r>
                      <a:endParaRPr lang="en-US" sz="700" b="0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м</a:t>
                      </a:r>
                      <a:r>
                        <a:rPr lang="ru-RU" sz="700" u="none" strike="noStrike" cap="none" baseline="30000" dirty="0">
                          <a:ln>
                            <a:noFill/>
                          </a:ln>
                        </a:rPr>
                        <a:t>2</a:t>
                      </a:r>
                      <a:endParaRPr lang="ru-RU" sz="800"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baseline="3000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(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m x m)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34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 err="1">
                          <a:ln>
                            <a:noFill/>
                          </a:ln>
                        </a:rPr>
                        <a:t>Bodyshop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Кузовной цех </a:t>
                      </a:r>
                      <a:endParaRPr lang="en-US" sz="700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(Size 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Размер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: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Длина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*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Ширина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м</a:t>
                      </a:r>
                      <a:r>
                        <a:rPr lang="ru-RU" sz="700" u="none" strike="noStrike" cap="none" baseline="30000" dirty="0">
                          <a:ln>
                            <a:noFill/>
                          </a:ln>
                        </a:rPr>
                        <a:t>2</a:t>
                      </a:r>
                      <a:endParaRPr dirty="0"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baseline="3000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(m x m)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23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57827" y="3141424"/>
            <a:ext cx="2469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Если кузовной цех расположен отдельно, НЕОБХОДИМО, сделать отдельный слайд с его расположением относительно предлагаемой локации, а также 2-3 слайда с фото оборудования и рабочих мест, с использованием широкоугольной камеры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71800" y="807965"/>
            <a:ext cx="4752528" cy="415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олна 7"/>
          <p:cNvSpPr/>
          <p:nvPr/>
        </p:nvSpPr>
        <p:spPr bwMode="auto">
          <a:xfrm rot="2198099">
            <a:off x="6436668" y="829683"/>
            <a:ext cx="2669072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392351"/>
                </a:solidFill>
              </a:rPr>
              <a:t>ПРИМЕР</a:t>
            </a:r>
            <a:endParaRPr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617712" y="4587974"/>
            <a:ext cx="242320" cy="114300"/>
          </a:xfrm>
          <a:prstGeom prst="triangl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3-</a:t>
            </a:r>
            <a:r>
              <a:rPr lang="en-US" sz="2400" b="1"/>
              <a:t>D </a:t>
            </a:r>
            <a:r>
              <a:rPr lang="ru-RU" sz="2400" b="1"/>
              <a:t>ВИД</a:t>
            </a:r>
            <a:endParaRPr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033" y="915566"/>
            <a:ext cx="7014295" cy="345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Волна 7"/>
          <p:cNvSpPr/>
          <p:nvPr/>
        </p:nvSpPr>
        <p:spPr bwMode="auto">
          <a:xfrm rot="2198099">
            <a:off x="6616181" y="1003595"/>
            <a:ext cx="2669072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392351"/>
                </a:solidFill>
              </a:rPr>
              <a:t>ПРИМЕР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(территория)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98" y="2517213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0" y="1059582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прилегающей территории</a:t>
            </a:r>
            <a:endParaRPr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338" y="251800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059582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прилегающей территории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25</a:t>
            </a:fld>
            <a:endParaRPr lang="ru-RU"/>
          </a:p>
        </p:txBody>
      </p:sp>
      <p:sp>
        <p:nvSpPr>
          <p:cNvPr id="907091680" name="TextBox 3"/>
          <p:cNvSpPr txBox="1"/>
          <p:nvPr/>
        </p:nvSpPr>
        <p:spPr bwMode="auto">
          <a:xfrm>
            <a:off x="1209243" y="4559154"/>
            <a:ext cx="6918059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(здание)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98" y="2517213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0" y="1059582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участка по фасаду справа</a:t>
            </a:r>
            <a:endParaRPr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338" y="251800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059582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участка по фасаду слева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26</a:t>
            </a:fld>
            <a:endParaRPr lang="ru-RU"/>
          </a:p>
        </p:txBody>
      </p:sp>
      <p:sp>
        <p:nvSpPr>
          <p:cNvPr id="1677787406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(шоу-</a:t>
            </a:r>
            <a:r>
              <a:rPr lang="ru-RU" sz="2400" b="1" dirty="0" err="1"/>
              <a:t>рум</a:t>
            </a:r>
            <a:r>
              <a:rPr lang="ru-RU" sz="2400" b="1" dirty="0"/>
              <a:t>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00190" y="2463473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99992" y="1005841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ea typeface="Modern H Medium"/>
              </a:rPr>
              <a:t>Фотографии салона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23330" y="2464003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3528" y="1005576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ea typeface="Modern H Medium"/>
              </a:rPr>
              <a:t>Фотографии салона</a:t>
            </a:r>
            <a:endParaRPr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27</a:t>
            </a:fld>
            <a:endParaRPr lang="ru-RU"/>
          </a:p>
        </p:txBody>
      </p:sp>
      <p:sp>
        <p:nvSpPr>
          <p:cNvPr id="1526374950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(клиентская зона)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9992" y="2518200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99794" y="106056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ea typeface="Modern H Medium"/>
              </a:rPr>
              <a:t>Фото клиентской зоны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2517744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734" y="1059317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ea typeface="Modern H Medium"/>
              </a:rPr>
              <a:t>Фото клиентской зоны</a:t>
            </a:r>
            <a:endParaRPr dirty="0"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28</a:t>
            </a:fld>
            <a:endParaRPr lang="ru-RU"/>
          </a:p>
        </p:txBody>
      </p:sp>
      <p:sp>
        <p:nvSpPr>
          <p:cNvPr id="681221915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4106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(зона выдачи)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99992" y="2518200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99794" y="106056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зоны выдачи новых а.м.</a:t>
            </a:r>
            <a:endParaRPr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2517744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734" y="1059317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зоны выдачи новых а.м.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29</a:t>
            </a:fld>
            <a:endParaRPr lang="ru-RU"/>
          </a:p>
        </p:txBody>
      </p:sp>
      <p:sp>
        <p:nvSpPr>
          <p:cNvPr id="681221915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95971"/>
              </p:ext>
            </p:extLst>
          </p:nvPr>
        </p:nvGraphicFramePr>
        <p:xfrm>
          <a:off x="323528" y="843558"/>
          <a:ext cx="8351838" cy="1556389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08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7165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Contact information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Контактная информация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Legal Entity Name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Наименование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пожалуйста, юридическое лицо, </a:t>
                      </a:r>
                      <a:r>
                        <a:rPr lang="ru-RU" sz="800" b="1" i="0" u="sng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с которым планируется заключение Дилерского соглашения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Укажите</a:t>
                      </a:r>
                      <a:r>
                        <a:rPr lang="ru-RU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пожалуйста, юридическое лицо материнской компании.</a:t>
                      </a:r>
                      <a:endParaRPr lang="ru-RU" sz="800" b="1" i="0" u="sng" strike="noStrike" cap="none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14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Address of</a:t>
                      </a:r>
                      <a:r>
                        <a:rPr lang="en-US" sz="800" b="1" u="none" strike="noStrike" cap="none" baseline="0" dirty="0">
                          <a:ln>
                            <a:noFill/>
                          </a:ln>
                        </a:rPr>
                        <a:t> dealer center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Адрес  предлагаемого здания</a:t>
                      </a:r>
                      <a:r>
                        <a:rPr lang="ru-RU" sz="800" b="1" u="none" strike="noStrike" cap="none" baseline="0" dirty="0">
                          <a:ln>
                            <a:noFill/>
                          </a:ln>
                        </a:rPr>
                        <a:t> ДЦ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ИНН:</a:t>
                      </a: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i="0" u="sng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Юридического лица, с которым планируется заключение Дилерского соглашения</a:t>
                      </a: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14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Кадастровый номер участка 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1" i="0" u="sng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Номер участка, на котором располагается предлагаемое здание дилерского центра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63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Contacts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Контакты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Phone number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Телефон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: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Address for correspondence / 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Почтовый адрес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: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E-mail: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Website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веб-сайт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: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655068"/>
              </p:ext>
            </p:extLst>
          </p:nvPr>
        </p:nvGraphicFramePr>
        <p:xfrm>
          <a:off x="323528" y="2574250"/>
          <a:ext cx="8351837" cy="1797700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087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25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7165">
                <a:tc gridSpan="5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Project Management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Менеджеры проекта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Position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Должность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CEO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Гендиректор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Project Manager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Менеджер проекта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Name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ФИО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19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Contacts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Контакты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Phone: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Cell Phone: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E-mail: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Phone: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Cell Phone:</a:t>
                      </a:r>
                      <a:endParaRPr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E-mail: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Birthday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День Рождения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2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  <a:cs typeface="+mn-cs"/>
                        </a:rPr>
                        <a:t>Photo</a:t>
                      </a:r>
                      <a:endParaRPr lang="ru-RU" sz="11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Education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 (</a:t>
                      </a:r>
                      <a:r>
                        <a:rPr lang="en-US" sz="800" b="1" u="none" strike="noStrike" cap="none" dirty="0" err="1">
                          <a:ln>
                            <a:noFill/>
                          </a:ln>
                        </a:rPr>
                        <a:t>Univercity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)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Образование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(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ВУЗ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9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Experience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Опыт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defRPr/>
                      </a:pPr>
                      <a:endParaRPr lang="ru-RU" sz="9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ОБЩАЯ ИНФОРМАЦИЯ О КОМПАНИИ</a:t>
            </a:r>
            <a:endParaRPr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(мойка)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198" y="2571218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0" y="1113588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мойки для новых автомобилей</a:t>
            </a:r>
            <a:endParaRPr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338" y="2572015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5536" y="1113588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мойки для новых автомобилей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30</a:t>
            </a:fld>
            <a:endParaRPr lang="ru-RU"/>
          </a:p>
        </p:txBody>
      </p:sp>
      <p:sp>
        <p:nvSpPr>
          <p:cNvPr id="1490533871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(сервис)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5277" y="251747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15079" y="1059847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сервиса</a:t>
            </a:r>
            <a:endParaRPr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6607" y="251800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6805" y="1059582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сервиса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31</a:t>
            </a:fld>
            <a:endParaRPr lang="ru-RU"/>
          </a:p>
        </p:txBody>
      </p:sp>
      <p:sp>
        <p:nvSpPr>
          <p:cNvPr id="1619353285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(склад </a:t>
            </a:r>
            <a:r>
              <a:rPr lang="ru-RU" sz="2400" b="1" dirty="0" err="1"/>
              <a:t>зч</a:t>
            </a:r>
            <a:r>
              <a:rPr lang="ru-RU" sz="2400" b="1" dirty="0"/>
              <a:t>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05723" y="251747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05525" y="1059847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склада запасных частей</a:t>
            </a:r>
            <a:endParaRPr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345" y="251800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1059582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склада запасных частей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32</a:t>
            </a:fld>
            <a:endParaRPr lang="ru-RU"/>
          </a:p>
        </p:txBody>
      </p:sp>
      <p:sp>
        <p:nvSpPr>
          <p:cNvPr id="859689526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6" y="303498"/>
            <a:ext cx="7438510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СУЩЕСТВУЮЩИЙ ВИД (малярно-кузовной цех)</a:t>
            </a:r>
            <a:endParaRPr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4206" y="2510906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4008" y="1053274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кузовного сервиса</a:t>
            </a:r>
            <a:endParaRPr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345" y="2518009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Дополнительное фото</a:t>
            </a:r>
            <a:endParaRPr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7544" y="1059582"/>
            <a:ext cx="4032250" cy="1377418"/>
          </a:xfrm>
          <a:prstGeom prst="rect">
            <a:avLst/>
          </a:prstGeom>
          <a:solidFill>
            <a:srgbClr val="CA0010">
              <a:alpha val="2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a typeface="Modern H Medium"/>
              </a:rPr>
              <a:t>Фото кузовного сервиса</a:t>
            </a:r>
            <a:endParaRPr/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33</a:t>
            </a:fld>
            <a:endParaRPr lang="ru-RU"/>
          </a:p>
        </p:txBody>
      </p:sp>
      <p:sp>
        <p:nvSpPr>
          <p:cNvPr id="218291068" name="TextBox 3"/>
          <p:cNvSpPr txBox="1"/>
          <p:nvPr/>
        </p:nvSpPr>
        <p:spPr bwMode="auto">
          <a:xfrm>
            <a:off x="1209243" y="4559154"/>
            <a:ext cx="6918095" cy="259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100" b="1">
                <a:solidFill>
                  <a:srgbClr val="FF0000"/>
                </a:solidFill>
              </a:rPr>
              <a:t>Необходимы подписи к каждой фотографии с указанием места и направления фотографии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34</a:t>
            </a:fld>
            <a:endParaRPr lang="ru-RU"/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2555776" y="2250292"/>
            <a:ext cx="381642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 dirty="0"/>
              <a:t>Спасибо за внимание 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68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Информация об учредителях</a:t>
            </a:r>
            <a:endParaRPr/>
          </a:p>
        </p:txBody>
      </p:sp>
      <p:graphicFrame>
        <p:nvGraphicFramePr>
          <p:cNvPr id="5" name="Group 2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71964"/>
              </p:ext>
            </p:extLst>
          </p:nvPr>
        </p:nvGraphicFramePr>
        <p:xfrm>
          <a:off x="395536" y="951570"/>
          <a:ext cx="8065268" cy="3530771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2304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6081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000" b="1" u="none" strike="noStrike" cap="none" dirty="0">
                          <a:ln>
                            <a:noFill/>
                          </a:ln>
                        </a:rPr>
                        <a:t>Shareholders</a:t>
                      </a:r>
                      <a:r>
                        <a:rPr lang="ru-RU" sz="10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10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1000" b="1" u="none" strike="noStrike" cap="none" dirty="0">
                          <a:ln>
                            <a:noFill/>
                          </a:ln>
                        </a:rPr>
                        <a:t> Учредители заявленного юр.</a:t>
                      </a:r>
                      <a:r>
                        <a:rPr lang="en-US" sz="10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000" b="1" u="none" strike="noStrike" cap="none" dirty="0">
                          <a:ln>
                            <a:noFill/>
                          </a:ln>
                        </a:rPr>
                        <a:t>лица</a:t>
                      </a:r>
                      <a:r>
                        <a:rPr lang="en-US" sz="10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ru-RU" sz="1000" b="1" u="none" strike="noStrike" cap="none" dirty="0">
                          <a:ln>
                            <a:noFill/>
                          </a:ln>
                        </a:rPr>
                        <a:t>для</a:t>
                      </a:r>
                      <a:r>
                        <a:rPr lang="ru-RU" sz="1000" b="1" u="none" strike="noStrike" cap="none" baseline="0" dirty="0">
                          <a:ln>
                            <a:noFill/>
                          </a:ln>
                        </a:rPr>
                        <a:t> открытия ДЦ</a:t>
                      </a:r>
                      <a:endParaRPr lang="ru-RU" sz="10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0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Name, Surname</a:t>
                      </a:r>
                      <a:r>
                        <a:rPr lang="en-US" sz="800" b="1" u="none" strike="noStrike" cap="none" baseline="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Ф. И. О.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56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Birthday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Дата рождения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39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E-mail / </a:t>
                      </a:r>
                      <a:r>
                        <a:rPr lang="ru-RU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Контактный </a:t>
                      </a: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e-mail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Cell phone / </a:t>
                      </a:r>
                      <a:r>
                        <a:rPr lang="ru-RU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Контактный мобильный телефон</a:t>
                      </a: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98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Stake Capital amount /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Сумма уставного капитала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dern H Medium"/>
                          <a:ea typeface="Modern H Medium"/>
                        </a:rPr>
                        <a:t>Руб.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dern H Medium"/>
                          <a:ea typeface="Modern H Medium"/>
                        </a:rPr>
                        <a:t>Руб.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dern H Medium"/>
                          <a:ea typeface="Modern H Medium"/>
                        </a:rPr>
                        <a:t>Руб.</a:t>
                      </a: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081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%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dern H Medium"/>
                          <a:ea typeface="Modern H Medium"/>
                        </a:rPr>
                        <a:t>%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dern H Medium"/>
                          <a:ea typeface="Modern H Medium"/>
                        </a:rPr>
                        <a:t>%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Modern H Medium"/>
                          <a:ea typeface="Modern H Medium"/>
                        </a:rPr>
                        <a:t>%</a:t>
                      </a: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197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Company profile /</a:t>
                      </a:r>
                      <a:endParaRPr dirty="0"/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Сфера деятельности 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Modern H Medium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62362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Photo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Фото</a:t>
                      </a: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1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1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1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1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ОРГАНИЗАЦИОННАЯ СТРУКТУРА компании</a:t>
            </a:r>
            <a:endParaRPr/>
          </a:p>
        </p:txBody>
      </p:sp>
      <p:pic>
        <p:nvPicPr>
          <p:cNvPr id="5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389373" y="1199730"/>
            <a:ext cx="4010154" cy="14986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 bwMode="auto">
          <a:xfrm>
            <a:off x="467546" y="3305966"/>
            <a:ext cx="7853809" cy="135421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/>
              <a:t>Если компания, подающая заявку на получение статуса официального дилера, является частью группы компаний или холдинга, необходимо предоставить организационную структуру локации, как она будет выглядеть с учетом </a:t>
            </a:r>
            <a:r>
              <a:rPr lang="ru-RU" sz="1600" dirty="0" err="1"/>
              <a:t>Exeed</a:t>
            </a:r>
            <a:r>
              <a:rPr lang="ru-RU" sz="1600" dirty="0"/>
              <a:t>, на текущем слайде. </a:t>
            </a:r>
            <a:r>
              <a:rPr lang="ru-RU" sz="1600" b="1" u="sng" dirty="0"/>
              <a:t>Обязательное наличие в структуре клиентской службы с подчинение Директору ДЦ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7" name="Волна 7"/>
          <p:cNvSpPr/>
          <p:nvPr/>
        </p:nvSpPr>
        <p:spPr bwMode="auto">
          <a:xfrm rot="2198099">
            <a:off x="4147086" y="1434788"/>
            <a:ext cx="4392488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392351"/>
                </a:solidFill>
              </a:rPr>
              <a:t>ПРИМЕР</a:t>
            </a:r>
            <a:endParaRPr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ОРГАНИЗАЦИОННАЯ СТРУКТУРА холдинга</a:t>
            </a:r>
            <a:endParaRPr/>
          </a:p>
        </p:txBody>
      </p:sp>
      <p:pic>
        <p:nvPicPr>
          <p:cNvPr id="5" name="Picture 2" descr="http://corporate.amiro.ru/_mod_files/ce_images/vi-ssheme.gif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71785" y="1167594"/>
            <a:ext cx="7100615" cy="2916324"/>
          </a:xfrm>
          <a:prstGeom prst="rect">
            <a:avLst/>
          </a:prstGeom>
          <a:noFill/>
        </p:spPr>
      </p:pic>
      <p:sp>
        <p:nvSpPr>
          <p:cNvPr id="6" name="Волна 7"/>
          <p:cNvSpPr/>
          <p:nvPr/>
        </p:nvSpPr>
        <p:spPr bwMode="auto">
          <a:xfrm rot="2198099">
            <a:off x="6433632" y="1252536"/>
            <a:ext cx="2833169" cy="41018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>
                <a:solidFill>
                  <a:srgbClr val="392351"/>
                </a:solidFill>
              </a:rPr>
              <a:t>ПРИМЕР</a:t>
            </a:r>
            <a:endParaRPr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400" b="1"/>
              <a:t>ДАННЫЕ ПО СУЩЕСТВУЮЩЕМУ БИЗНЕСУ</a:t>
            </a:r>
            <a:endParaRPr/>
          </a:p>
        </p:txBody>
      </p:sp>
      <p:graphicFrame>
        <p:nvGraphicFramePr>
          <p:cNvPr id="5" name="Group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92375"/>
              </p:ext>
            </p:extLst>
          </p:nvPr>
        </p:nvGraphicFramePr>
        <p:xfrm>
          <a:off x="323529" y="951571"/>
          <a:ext cx="8496945" cy="3708551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199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73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Brands in portfolio / </a:t>
                      </a:r>
                      <a:endParaRPr lang="ru-RU" sz="800" b="1" u="none" strike="noStrike" cap="none" dirty="0">
                        <a:ln>
                          <a:noFill/>
                        </a:ln>
                      </a:endParaRP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Бренды в портфолио кандидата</a:t>
                      </a:r>
                      <a:endParaRPr lang="ko-KR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Brand Name 1</a:t>
                      </a: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Brand Name 2</a:t>
                      </a: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Brand Name 3</a:t>
                      </a: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Brand Name 4</a:t>
                      </a: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353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Address 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Адрес</a:t>
                      </a:r>
                      <a:endParaRPr lang="ko-KR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25718" marB="2571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Start of Business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деятельности</a:t>
                      </a:r>
                      <a:endParaRPr lang="en-US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ДД / ММ / ГГГГ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ДД / ММ / ГГГГ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ДД / ММ / ГГГГ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ДД / ММ / ГГГГ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Showroom and W.S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Площадь Шоу-</a:t>
                      </a:r>
                      <a:r>
                        <a:rPr lang="ru-RU" sz="8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рума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сервиса</a:t>
                      </a:r>
                      <a:endParaRPr lang="ko-KR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 ___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  ㎡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212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 of Dealership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Тип дилерского центра</a:t>
                      </a:r>
                      <a:endParaRPr lang="ko-KR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Монобренд 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 Мультибренд</a:t>
                      </a: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Монобренд 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 Мультибренд</a:t>
                      </a: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Монобренд 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 Мультибренд</a:t>
                      </a: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Монобренд 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 Мультибренд</a:t>
                      </a: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224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202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3, шт.</a:t>
                      </a:r>
                      <a:endParaRPr lang="en-US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224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20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24, шт.</a:t>
                      </a:r>
                      <a:endParaRPr lang="en-US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224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20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шт.</a:t>
                      </a:r>
                      <a:endParaRPr lang="ko-KR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224">
                <a:tc>
                  <a:txBody>
                    <a:bodyPr/>
                    <a:lstStyle/>
                    <a:p>
                      <a:pPr marL="8890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Sales 20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Продажи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шт.</a:t>
                      </a:r>
                      <a:endParaRPr lang="ko-KR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139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Employees </a:t>
                      </a:r>
                      <a:r>
                        <a:rPr lang="en-US" sz="8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qty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Кол-во сотрудников</a:t>
                      </a:r>
                      <a:endParaRPr lang="en-US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087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Employees  turnover ratio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Коэф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-т текучести кадров (%)</a:t>
                      </a:r>
                      <a:endParaRPr lang="en-US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en-US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Investment obligations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b="1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инвестиционных обязательств</a:t>
                      </a:r>
                      <a:endParaRPr lang="en-US" sz="800" b="1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да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нет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(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да 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нет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)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(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да 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700" u="none" strike="noStrike" cap="none">
                          <a:ln>
                            <a:noFill/>
                          </a:ln>
                        </a:rPr>
                        <a:t>нет</a:t>
                      </a:r>
                      <a:r>
                        <a:rPr lang="en-US" sz="700" u="none" strike="noStrike" cap="none">
                          <a:ln>
                            <a:noFill/>
                          </a:ln>
                        </a:rPr>
                        <a:t>)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(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да 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/ </a:t>
                      </a:r>
                      <a:r>
                        <a:rPr lang="ru-RU" sz="700" u="none" strike="noStrike" cap="none" dirty="0">
                          <a:ln>
                            <a:noFill/>
                          </a:ln>
                        </a:rPr>
                        <a:t>нет</a:t>
                      </a:r>
                      <a:r>
                        <a:rPr lang="en-US" sz="700" u="none" strike="noStrike" cap="none" dirty="0">
                          <a:ln>
                            <a:noFill/>
                          </a:ln>
                        </a:rPr>
                        <a:t>)</a:t>
                      </a:r>
                      <a:endParaRPr lang="en-US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03058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Photo</a:t>
                      </a:r>
                      <a:r>
                        <a:rPr lang="ru-RU" sz="800" b="1" u="none" strike="noStrike" cap="none">
                          <a:ln>
                            <a:noFill/>
                          </a:ln>
                        </a:rPr>
                        <a:t>/Фото</a:t>
                      </a:r>
                      <a:endParaRPr lang="en-US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가는각진제목체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1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1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1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1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11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Photo</a:t>
                      </a:r>
                      <a:endParaRPr lang="ru-RU" sz="11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/>
              <a:t>БИЗНЕС-ПЛАН ПРОДАЖИ НОВЫХ АВТОМОБИЛЕЙ</a:t>
            </a:r>
            <a:endParaRPr/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77352"/>
              </p:ext>
            </p:extLst>
          </p:nvPr>
        </p:nvGraphicFramePr>
        <p:xfrm>
          <a:off x="323528" y="951570"/>
          <a:ext cx="8136904" cy="988881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31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594">
                <a:tc gridSpan="4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Region EXEED</a:t>
                      </a:r>
                      <a:r>
                        <a:rPr lang="en-US" sz="900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New Cars Registration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/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 Статистика регистрации новых автомобилей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EXEED 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в регионе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4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5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6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82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Total market of the region</a:t>
                      </a: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</a:t>
                      </a:r>
                      <a:r>
                        <a:rPr lang="en-US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units</a:t>
                      </a: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  </a:t>
                      </a:r>
                      <a:r>
                        <a:rPr lang="en-US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/</a:t>
                      </a:r>
                      <a:r>
                        <a:rPr lang="en-US" sz="800" b="0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 </a:t>
                      </a:r>
                      <a:r>
                        <a:rPr lang="ru-RU" sz="800" b="0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Общий объём рынка региона, шт.</a:t>
                      </a: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0" u="none" strike="noStrike" cap="none" dirty="0">
                          <a:ln>
                            <a:noFill/>
                          </a:ln>
                        </a:rPr>
                        <a:t>EXEED Sales</a:t>
                      </a:r>
                      <a:r>
                        <a:rPr lang="ru-RU" sz="800" b="0" u="none" strike="noStrike" cap="none" dirty="0">
                          <a:ln>
                            <a:noFill/>
                          </a:ln>
                        </a:rPr>
                        <a:t>,  </a:t>
                      </a:r>
                      <a:r>
                        <a:rPr lang="en-US" sz="800" b="0" u="none" strike="noStrike" cap="none" dirty="0">
                          <a:ln>
                            <a:noFill/>
                          </a:ln>
                        </a:rPr>
                        <a:t>units / </a:t>
                      </a:r>
                      <a:r>
                        <a:rPr lang="ru-RU" sz="800" b="0" u="none" strike="noStrike" cap="none" dirty="0">
                          <a:ln>
                            <a:noFill/>
                          </a:ln>
                        </a:rPr>
                        <a:t>Продажи </a:t>
                      </a:r>
                      <a:r>
                        <a:rPr lang="en-US" sz="800" b="0" u="none" strike="noStrike" cap="none" dirty="0">
                          <a:ln>
                            <a:noFill/>
                          </a:ln>
                        </a:rPr>
                        <a:t>EXEED</a:t>
                      </a:r>
                      <a:r>
                        <a:rPr lang="ru-RU" sz="800" b="0" u="none" strike="noStrike" cap="none" dirty="0">
                          <a:ln>
                            <a:noFill/>
                          </a:ln>
                        </a:rPr>
                        <a:t>, шт.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Market Share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,</a:t>
                      </a:r>
                      <a:r>
                        <a:rPr lang="ru-RU" sz="800" u="none" strike="noStrike" cap="none" baseline="0" dirty="0">
                          <a:ln>
                            <a:noFill/>
                          </a:ln>
                        </a:rPr>
                        <a:t> %</a:t>
                      </a:r>
                      <a:r>
                        <a:rPr lang="en-US" sz="800" u="none" strike="noStrike" cap="none" dirty="0">
                          <a:ln>
                            <a:noFill/>
                          </a:ln>
                        </a:rPr>
                        <a:t> / </a:t>
                      </a: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Доля рынка </a:t>
                      </a:r>
                      <a:r>
                        <a:rPr lang="en-US" sz="800" b="0" u="none" strike="noStrike" cap="none" dirty="0">
                          <a:ln>
                            <a:noFill/>
                          </a:ln>
                        </a:rPr>
                        <a:t>EXEED</a:t>
                      </a:r>
                      <a:r>
                        <a:rPr lang="ru-RU" sz="800" b="0" u="none" strike="noStrike" cap="none" dirty="0">
                          <a:ln>
                            <a:noFill/>
                          </a:ln>
                        </a:rPr>
                        <a:t>, %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>
                          <a:ln>
                            <a:noFill/>
                          </a:ln>
                        </a:rPr>
                        <a:t>%</a:t>
                      </a: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%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800" u="none" strike="noStrike" cap="none" dirty="0">
                          <a:ln>
                            <a:noFill/>
                          </a:ln>
                        </a:rPr>
                        <a:t>%</a:t>
                      </a: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  <a:cs typeface="+mn-cs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291960"/>
              </p:ext>
            </p:extLst>
          </p:nvPr>
        </p:nvGraphicFramePr>
        <p:xfrm>
          <a:off x="323529" y="2220826"/>
          <a:ext cx="8136903" cy="2404683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594">
                <a:tc gridSpan="4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Прогноз продаж новых автомобилей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202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6 (</a:t>
                      </a:r>
                      <a:r>
                        <a:rPr lang="en-US" sz="900" b="1" u="none" strike="noStrike" cap="none" dirty="0" err="1">
                          <a:ln>
                            <a:noFill/>
                          </a:ln>
                        </a:rPr>
                        <a:t>указать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900" b="1" u="none" strike="noStrike" cap="none" dirty="0" err="1">
                          <a:ln>
                            <a:noFill/>
                          </a:ln>
                        </a:rPr>
                        <a:t>месяц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en-US" sz="900" b="1" u="none" strike="noStrike" cap="none" dirty="0" err="1">
                          <a:ln>
                            <a:noFill/>
                          </a:ln>
                        </a:rPr>
                        <a:t>начала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продаж)*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2027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2028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0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Total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Всего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MX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12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RX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Exlantix ES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Exlantix ET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Exlantix ET 8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724312913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ICAR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189356841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2326060945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Планируемая</a:t>
                      </a:r>
                      <a:r>
                        <a:rPr lang="ru-RU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 доля рынка 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EXEED</a:t>
                      </a:r>
                      <a:r>
                        <a:rPr lang="ru-RU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, %</a:t>
                      </a:r>
                      <a:r>
                        <a:rPr lang="en-US" sz="7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   </a:t>
                      </a:r>
                      <a:r>
                        <a:rPr lang="ru-RU" sz="700" b="1" i="0" u="none" strike="noStrike" cap="none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(</a:t>
                      </a:r>
                      <a:r>
                        <a:rPr lang="ru-RU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после открытия ДЦ)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165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Планируемый объём рынка региона, шт. </a:t>
                      </a:r>
                    </a:p>
                  </a:txBody>
                  <a:tcPr marT="25718" marB="25718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7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25718" marB="2571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8</a:t>
            </a:fld>
            <a:endParaRPr lang="ru-RU"/>
          </a:p>
        </p:txBody>
      </p:sp>
      <p:sp>
        <p:nvSpPr>
          <p:cNvPr id="135639717" name="TextBox 3"/>
          <p:cNvSpPr txBox="1"/>
          <p:nvPr/>
        </p:nvSpPr>
        <p:spPr bwMode="auto">
          <a:xfrm>
            <a:off x="611560" y="4559153"/>
            <a:ext cx="744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>
                <a:solidFill>
                  <a:schemeClr val="tx1"/>
                </a:solidFill>
              </a:rPr>
              <a:t>*Месяц продаж указывается не ранее 3-х месяцев с момента подачи заявки. Допустим более ранний старт продаж, если ДЦ будет готов к открытию</a:t>
            </a:r>
            <a:endParaRPr sz="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7827" y="303498"/>
            <a:ext cx="6661404" cy="3214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>
              <a:spcBef>
                <a:spcPts val="0"/>
              </a:spcBef>
              <a:buNone/>
              <a:defRPr sz="3000" cap="all" spc="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000" b="1" dirty="0"/>
              <a:t>Прогнозный ПЛАН ПРОДАЖ НОВЫХ АВТОМОБИЛЕЙ</a:t>
            </a:r>
            <a:endParaRPr dirty="0"/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3611A6A-6C40-484C-8B8D-19086371E4E6}" type="slidenum">
              <a:rPr lang="ru-RU"/>
              <a:t>9</a:t>
            </a:fld>
            <a:endParaRPr lang="ru-RU"/>
          </a:p>
        </p:txBody>
      </p:sp>
      <p:graphicFrame>
        <p:nvGraphicFramePr>
          <p:cNvPr id="8" name="Group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39953"/>
              </p:ext>
            </p:extLst>
          </p:nvPr>
        </p:nvGraphicFramePr>
        <p:xfrm>
          <a:off x="251519" y="627534"/>
          <a:ext cx="8555297" cy="1228644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116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0711">
                <a:tc gridSpan="14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Прогноз продаж новых автомобилей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 202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6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</a:rPr>
                        <a:t>Jan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Feb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March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Apr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May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Jun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Jul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Aug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Sep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Oct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Nov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Dec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Total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Total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Всего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MX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RX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 ET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 ES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 ET 8 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ICAR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oup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514348"/>
              </p:ext>
            </p:extLst>
          </p:nvPr>
        </p:nvGraphicFramePr>
        <p:xfrm>
          <a:off x="251519" y="1995686"/>
          <a:ext cx="8555297" cy="1228644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116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0711">
                <a:tc gridSpan="14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Прогноз продаж новых автомобилей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 202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7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</a:rPr>
                        <a:t>Jan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Feb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March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Apr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May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Jun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Jul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Aug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Sep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Oct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Nov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Dec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Total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Total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Всего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MX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RX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 ET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 ES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 ET 8 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ICAR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0" name="Group 2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747390"/>
              </p:ext>
            </p:extLst>
          </p:nvPr>
        </p:nvGraphicFramePr>
        <p:xfrm>
          <a:off x="251519" y="3363838"/>
          <a:ext cx="8555297" cy="1228644"/>
        </p:xfrm>
        <a:graphic>
          <a:graphicData uri="http://schemas.openxmlformats.org/drawingml/2006/table">
            <a:tbl>
              <a:tblPr>
                <a:tableStyleId>{9A86265B-4397-7FB4-4472-B80231A71239}</a:tableStyleId>
              </a:tblPr>
              <a:tblGrid>
                <a:gridCol w="1169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81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30711">
                <a:tc gridSpan="14"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Прогноз продаж новых автомобилей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r>
                        <a:rPr lang="ru-RU" sz="900" b="1" u="none" strike="noStrike" cap="none" dirty="0">
                          <a:ln>
                            <a:noFill/>
                          </a:ln>
                        </a:rPr>
                        <a:t> 202</a:t>
                      </a:r>
                      <a:r>
                        <a:rPr lang="en-US" sz="900" b="1" u="none" strike="noStrike" cap="none" dirty="0">
                          <a:ln>
                            <a:noFill/>
                          </a:ln>
                        </a:rPr>
                        <a:t>8</a:t>
                      </a:r>
                      <a:endParaRPr lang="ru-RU" sz="900" b="1" i="0" u="none" strike="noStrike" cap="none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Period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Период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Arial"/>
                        </a:rPr>
                        <a:t>Jan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Feb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March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>
                          <a:ln>
                            <a:noFill/>
                          </a:ln>
                        </a:rPr>
                        <a:t>Apr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May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Jun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Jul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Aug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Sep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Oct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Nov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i="0" u="none" strike="noStrike" cap="none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Dec</a:t>
                      </a: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8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Total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49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Total / </a:t>
                      </a:r>
                      <a:r>
                        <a:rPr lang="ru-RU" sz="800" b="1" u="none" strike="noStrike" cap="none" dirty="0">
                          <a:ln>
                            <a:noFill/>
                          </a:ln>
                        </a:rPr>
                        <a:t>Всего</a:t>
                      </a:r>
                      <a:r>
                        <a:rPr lang="en-US" sz="800" b="1" u="none" strike="noStrike" cap="none" dirty="0">
                          <a:ln>
                            <a:noFill/>
                          </a:ln>
                        </a:rPr>
                        <a:t> EXEED</a:t>
                      </a: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1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MX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700" b="1" u="none" strike="noStrike" cap="none" dirty="0">
                          <a:ln>
                            <a:noFill/>
                          </a:ln>
                        </a:rPr>
                        <a:t>EXEED RX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 ET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 ES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EXLANTIX</a:t>
                      </a:r>
                      <a:r>
                        <a:rPr lang="en-US" sz="700" b="1" i="0" u="none" strike="noStrike" cap="none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/>
                          <a:ea typeface="Modern H Medium"/>
                        </a:rPr>
                        <a:t> ET 8 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274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b="1" i="0" u="none" strike="noStrike" cap="non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+mn-lt"/>
                          <a:ea typeface="Modern H Medium"/>
                        </a:rPr>
                        <a:t>ICAR</a:t>
                      </a:r>
                      <a:endParaRPr lang="ru-RU" sz="700" b="1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Modern H Medium"/>
                      </a:endParaRPr>
                    </a:p>
                  </a:txBody>
                  <a:tcPr marT="0" marB="0" anchor="ctr">
                    <a:solidFill>
                      <a:srgbClr val="3923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ts val="11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800" b="0" i="0" u="none" strike="noStrike" cap="none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/>
                        <a:ea typeface="Modern H Medium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Горизонт">
      <a:fillStyleLst>
        <a:solidFill>
          <a:schemeClr val="phClr"/>
        </a:solidFill>
        <a:gradFill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/>
        </a:gradFill>
        <a:gradFill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EXEED Development plan 21-22 v.1 comp</Template>
  <TotalTime>230</TotalTime>
  <Words>2910</Words>
  <Application>Microsoft Office PowerPoint</Application>
  <DocSecurity>0</DocSecurity>
  <PresentationFormat>Экран (16:9)</PresentationFormat>
  <Paragraphs>901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AG_Helvetica</vt:lpstr>
      <vt:lpstr>Arial</vt:lpstr>
      <vt:lpstr>Calibri</vt:lpstr>
      <vt:lpstr>Modern H Medium</vt:lpstr>
      <vt:lpstr>Горизонт</vt:lpstr>
      <vt:lpstr>ЗАЯВКА ОТ КАНДИДАТА 2026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JSC "Chery Automobile Rus"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ОТ КАНДИДАТА 21-22</dc:title>
  <dc:subject/>
  <dc:creator>Ovsyannikov Nikita</dc:creator>
  <cp:keywords/>
  <dc:description/>
  <cp:lastModifiedBy>Korchunova Lyubov</cp:lastModifiedBy>
  <cp:revision>100</cp:revision>
  <dcterms:created xsi:type="dcterms:W3CDTF">2021-07-27T11:11:55Z</dcterms:created>
  <dcterms:modified xsi:type="dcterms:W3CDTF">2026-05-14T14:39:46Z</dcterms:modified>
  <cp:category/>
  <dc:identifier/>
  <cp:contentStatus/>
  <dc:language/>
  <cp:version/>
</cp:coreProperties>
</file>